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72" r:id="rId6"/>
    <p:sldId id="278" r:id="rId7"/>
    <p:sldId id="280" r:id="rId8"/>
    <p:sldId id="266" r:id="rId9"/>
    <p:sldId id="282" r:id="rId10"/>
    <p:sldId id="273" r:id="rId11"/>
    <p:sldId id="279" r:id="rId12"/>
    <p:sldId id="276" r:id="rId13"/>
    <p:sldId id="277" r:id="rId14"/>
    <p:sldId id="270" r:id="rId15"/>
    <p:sldId id="268" r:id="rId16"/>
    <p:sldId id="269" r:id="rId17"/>
    <p:sldId id="265" r:id="rId18"/>
    <p:sldId id="258" r:id="rId19"/>
    <p:sldId id="274" r:id="rId20"/>
    <p:sldId id="259" r:id="rId21"/>
    <p:sldId id="275" r:id="rId2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6DB5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>
        <p:scale>
          <a:sx n="75" d="100"/>
          <a:sy n="75" d="100"/>
        </p:scale>
        <p:origin x="642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5">
  <dgm:title val=""/>
  <dgm:desc val=""/>
  <dgm:catLst>
    <dgm:cat type="accent6" pri="11500"/>
  </dgm:catLst>
  <dgm:styleLbl name="node0">
    <dgm:fillClrLst meth="cycle"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alpha val="90000"/>
      </a:schemeClr>
      <a:schemeClr val="accent6">
        <a:alpha val="5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/>
    <dgm:txEffectClrLst/>
  </dgm:styleLbl>
  <dgm:styleLbl name="node1">
    <dgm:fillClrLst>
      <a:schemeClr val="accent6">
        <a:alpha val="9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6">
        <a:shade val="9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  <a:alpha val="90000"/>
      </a:schemeClr>
      <a:schemeClr val="accent6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>
      <a:schemeClr val="accent6">
        <a:shade val="90000"/>
      </a:schemeClr>
      <a:schemeClr val="accent6">
        <a:tint val="50000"/>
      </a:schemeClr>
    </dgm:fillClrLst>
    <dgm:linClrLst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alpha val="90000"/>
      </a:schemeClr>
      <a:schemeClr val="accent6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6">
        <a:alpha val="90000"/>
        <a:tint val="40000"/>
      </a:schemeClr>
      <a:schemeClr val="accent6">
        <a:alpha val="5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DFF962-7354-422E-81B5-F68924188D6D}" type="doc">
      <dgm:prSet loTypeId="urn:microsoft.com/office/officeart/2005/8/layout/chevron2" loCatId="list" qsTypeId="urn:microsoft.com/office/officeart/2005/8/quickstyle/simple1" qsCatId="simple" csTypeId="urn:microsoft.com/office/officeart/2005/8/colors/accent6_5" csCatId="accent6" phldr="1"/>
      <dgm:spPr/>
      <dgm:t>
        <a:bodyPr/>
        <a:lstStyle/>
        <a:p>
          <a:endParaRPr lang="ru-RU"/>
        </a:p>
      </dgm:t>
    </dgm:pt>
    <dgm:pt modelId="{DE2AAFB0-1273-4EB9-AD79-7F60097312DC}">
      <dgm:prSet phldrT="[Текст]"/>
      <dgm:spPr/>
      <dgm:t>
        <a:bodyPr/>
        <a:lstStyle/>
        <a:p>
          <a:endParaRPr lang="ru-RU" dirty="0"/>
        </a:p>
      </dgm:t>
    </dgm:pt>
    <dgm:pt modelId="{DBEAFD5D-BB0A-4F1D-8DE6-EB5B89C77314}" type="parTrans" cxnId="{08D06233-58A7-4C82-9D89-0661E88B06CE}">
      <dgm:prSet/>
      <dgm:spPr/>
      <dgm:t>
        <a:bodyPr/>
        <a:lstStyle/>
        <a:p>
          <a:endParaRPr lang="ru-RU"/>
        </a:p>
      </dgm:t>
    </dgm:pt>
    <dgm:pt modelId="{CF26AC9C-091D-440E-96BA-821504D42885}" type="sibTrans" cxnId="{08D06233-58A7-4C82-9D89-0661E88B06CE}">
      <dgm:prSet/>
      <dgm:spPr/>
      <dgm:t>
        <a:bodyPr/>
        <a:lstStyle/>
        <a:p>
          <a:endParaRPr lang="ru-RU"/>
        </a:p>
      </dgm:t>
    </dgm:pt>
    <dgm:pt modelId="{F1DDEB2E-69F5-449D-83A0-7C9DE8712C80}">
      <dgm:prSet phldrT="[Текст]"/>
      <dgm:spPr/>
      <dgm:t>
        <a:bodyPr/>
        <a:lstStyle/>
        <a:p>
          <a:r>
            <a:rPr lang="ru-RU" dirty="0" smtClean="0"/>
            <a:t>Выбор из базы теорию</a:t>
          </a:r>
          <a:r>
            <a:rPr lang="en-US" dirty="0" smtClean="0"/>
            <a:t>/</a:t>
          </a:r>
          <a:r>
            <a:rPr lang="ru-RU" dirty="0" smtClean="0"/>
            <a:t>задания</a:t>
          </a:r>
          <a:endParaRPr lang="ru-RU" dirty="0"/>
        </a:p>
      </dgm:t>
    </dgm:pt>
    <dgm:pt modelId="{0E02C870-3DEB-4F66-88C7-824614CF78E6}" type="parTrans" cxnId="{919B6C68-E01C-4D3A-A140-A320CDD13180}">
      <dgm:prSet/>
      <dgm:spPr/>
      <dgm:t>
        <a:bodyPr/>
        <a:lstStyle/>
        <a:p>
          <a:endParaRPr lang="ru-RU"/>
        </a:p>
      </dgm:t>
    </dgm:pt>
    <dgm:pt modelId="{E70F8A51-D076-4BF3-905A-FDA18B60B907}" type="sibTrans" cxnId="{919B6C68-E01C-4D3A-A140-A320CDD13180}">
      <dgm:prSet/>
      <dgm:spPr/>
      <dgm:t>
        <a:bodyPr/>
        <a:lstStyle/>
        <a:p>
          <a:endParaRPr lang="ru-RU"/>
        </a:p>
      </dgm:t>
    </dgm:pt>
    <dgm:pt modelId="{36C5F8B2-FD95-40B1-9BD0-1FBC4E1D38B3}">
      <dgm:prSet phldrT="[Текст]"/>
      <dgm:spPr/>
      <dgm:t>
        <a:bodyPr/>
        <a:lstStyle/>
        <a:p>
          <a:endParaRPr lang="ru-RU" dirty="0"/>
        </a:p>
      </dgm:t>
    </dgm:pt>
    <dgm:pt modelId="{5A399EE5-AD45-47CE-A317-7B361D5ECE35}" type="parTrans" cxnId="{3BCF1821-3E6F-4BC0-A35D-EDB37B69F849}">
      <dgm:prSet/>
      <dgm:spPr/>
      <dgm:t>
        <a:bodyPr/>
        <a:lstStyle/>
        <a:p>
          <a:endParaRPr lang="ru-RU"/>
        </a:p>
      </dgm:t>
    </dgm:pt>
    <dgm:pt modelId="{6B068FD1-45D3-4958-A00C-E315CAD94F31}" type="sibTrans" cxnId="{3BCF1821-3E6F-4BC0-A35D-EDB37B69F849}">
      <dgm:prSet/>
      <dgm:spPr/>
      <dgm:t>
        <a:bodyPr/>
        <a:lstStyle/>
        <a:p>
          <a:endParaRPr lang="ru-RU"/>
        </a:p>
      </dgm:t>
    </dgm:pt>
    <dgm:pt modelId="{6EFF60B8-6626-4369-9630-6834E9E0D8BD}">
      <dgm:prSet phldrT="[Текст]"/>
      <dgm:spPr/>
      <dgm:t>
        <a:bodyPr/>
        <a:lstStyle/>
        <a:p>
          <a:r>
            <a:rPr lang="ru-RU" dirty="0" smtClean="0"/>
            <a:t>Создание проверочной работы</a:t>
          </a:r>
          <a:endParaRPr lang="ru-RU" dirty="0"/>
        </a:p>
      </dgm:t>
    </dgm:pt>
    <dgm:pt modelId="{F63F3D9D-2CD3-4194-AFBE-54811D5C00D5}" type="parTrans" cxnId="{EC1824B5-70BA-4746-B179-6FE1F64A396E}">
      <dgm:prSet/>
      <dgm:spPr/>
      <dgm:t>
        <a:bodyPr/>
        <a:lstStyle/>
        <a:p>
          <a:endParaRPr lang="ru-RU"/>
        </a:p>
      </dgm:t>
    </dgm:pt>
    <dgm:pt modelId="{27D2BD25-832F-44E9-B650-F77F6F148211}" type="sibTrans" cxnId="{EC1824B5-70BA-4746-B179-6FE1F64A396E}">
      <dgm:prSet/>
      <dgm:spPr/>
      <dgm:t>
        <a:bodyPr/>
        <a:lstStyle/>
        <a:p>
          <a:endParaRPr lang="ru-RU"/>
        </a:p>
      </dgm:t>
    </dgm:pt>
    <dgm:pt modelId="{A3EEF3B0-A76A-41AC-A5C0-909835CD6881}">
      <dgm:prSet phldrT="[Текст]"/>
      <dgm:spPr/>
      <dgm:t>
        <a:bodyPr/>
        <a:lstStyle/>
        <a:p>
          <a:endParaRPr lang="ru-RU" dirty="0"/>
        </a:p>
      </dgm:t>
    </dgm:pt>
    <dgm:pt modelId="{4619DCBE-43C0-4620-B434-4DAF4D5DA06B}" type="parTrans" cxnId="{2B08DB7E-C915-44DA-94EA-CDE389B5907D}">
      <dgm:prSet/>
      <dgm:spPr/>
      <dgm:t>
        <a:bodyPr/>
        <a:lstStyle/>
        <a:p>
          <a:endParaRPr lang="ru-RU"/>
        </a:p>
      </dgm:t>
    </dgm:pt>
    <dgm:pt modelId="{89642576-D9B4-475A-B550-98DC32CFFE97}" type="sibTrans" cxnId="{2B08DB7E-C915-44DA-94EA-CDE389B5907D}">
      <dgm:prSet/>
      <dgm:spPr/>
      <dgm:t>
        <a:bodyPr/>
        <a:lstStyle/>
        <a:p>
          <a:endParaRPr lang="ru-RU"/>
        </a:p>
      </dgm:t>
    </dgm:pt>
    <dgm:pt modelId="{9435C831-66B9-4734-A14A-DEB2C3035817}">
      <dgm:prSet phldrT="[Текст]"/>
      <dgm:spPr/>
      <dgm:t>
        <a:bodyPr/>
        <a:lstStyle/>
        <a:p>
          <a:r>
            <a:rPr lang="ru-RU" dirty="0" smtClean="0"/>
            <a:t>Выдача работы</a:t>
          </a:r>
          <a:endParaRPr lang="ru-RU" dirty="0"/>
        </a:p>
      </dgm:t>
    </dgm:pt>
    <dgm:pt modelId="{98EF449D-1821-491F-9191-6AB0CB31A659}" type="parTrans" cxnId="{672EC89F-3EE2-4FF6-96FA-28779A805A7C}">
      <dgm:prSet/>
      <dgm:spPr/>
      <dgm:t>
        <a:bodyPr/>
        <a:lstStyle/>
        <a:p>
          <a:endParaRPr lang="ru-RU"/>
        </a:p>
      </dgm:t>
    </dgm:pt>
    <dgm:pt modelId="{D308EECD-81BF-4056-98AE-2372A8E3F99C}" type="sibTrans" cxnId="{672EC89F-3EE2-4FF6-96FA-28779A805A7C}">
      <dgm:prSet/>
      <dgm:spPr/>
      <dgm:t>
        <a:bodyPr/>
        <a:lstStyle/>
        <a:p>
          <a:endParaRPr lang="ru-RU"/>
        </a:p>
      </dgm:t>
    </dgm:pt>
    <dgm:pt modelId="{86851CD4-6E32-4C0C-88FC-3BC05BC57D9D}">
      <dgm:prSet/>
      <dgm:spPr/>
      <dgm:t>
        <a:bodyPr/>
        <a:lstStyle/>
        <a:p>
          <a:endParaRPr lang="ru-RU" dirty="0"/>
        </a:p>
      </dgm:t>
    </dgm:pt>
    <dgm:pt modelId="{C78230C9-D309-4BE6-B97A-C0043BBDC842}" type="parTrans" cxnId="{1E75E9D2-1103-4E4B-ACBE-2717FE150260}">
      <dgm:prSet/>
      <dgm:spPr/>
      <dgm:t>
        <a:bodyPr/>
        <a:lstStyle/>
        <a:p>
          <a:endParaRPr lang="ru-RU"/>
        </a:p>
      </dgm:t>
    </dgm:pt>
    <dgm:pt modelId="{FF6FFC4E-6CD0-494E-9570-5960012A5235}" type="sibTrans" cxnId="{1E75E9D2-1103-4E4B-ACBE-2717FE150260}">
      <dgm:prSet/>
      <dgm:spPr/>
      <dgm:t>
        <a:bodyPr/>
        <a:lstStyle/>
        <a:p>
          <a:endParaRPr lang="ru-RU"/>
        </a:p>
      </dgm:t>
    </dgm:pt>
    <dgm:pt modelId="{3BA1F409-9A82-468B-A20B-999030EB77D2}">
      <dgm:prSet/>
      <dgm:spPr/>
      <dgm:t>
        <a:bodyPr/>
        <a:lstStyle/>
        <a:p>
          <a:endParaRPr lang="ru-RU" dirty="0"/>
        </a:p>
      </dgm:t>
    </dgm:pt>
    <dgm:pt modelId="{5CCE9839-0A70-415A-B983-FF2E41A4CCC0}" type="parTrans" cxnId="{97125D87-4CAE-44CC-AAEB-13FB697F2E0A}">
      <dgm:prSet/>
      <dgm:spPr/>
      <dgm:t>
        <a:bodyPr/>
        <a:lstStyle/>
        <a:p>
          <a:endParaRPr lang="ru-RU"/>
        </a:p>
      </dgm:t>
    </dgm:pt>
    <dgm:pt modelId="{B67D5D24-FE21-4994-947B-BEF2AFD271CF}" type="sibTrans" cxnId="{97125D87-4CAE-44CC-AAEB-13FB697F2E0A}">
      <dgm:prSet/>
      <dgm:spPr/>
      <dgm:t>
        <a:bodyPr/>
        <a:lstStyle/>
        <a:p>
          <a:endParaRPr lang="ru-RU"/>
        </a:p>
      </dgm:t>
    </dgm:pt>
    <dgm:pt modelId="{16B2B1B1-AC68-4ADA-A2BA-342358685EEA}">
      <dgm:prSet/>
      <dgm:spPr/>
      <dgm:t>
        <a:bodyPr/>
        <a:lstStyle/>
        <a:p>
          <a:r>
            <a:rPr lang="ru-RU" dirty="0" smtClean="0"/>
            <a:t>Автоматическая проверка работ и статистика</a:t>
          </a:r>
          <a:endParaRPr lang="ru-RU" dirty="0"/>
        </a:p>
      </dgm:t>
    </dgm:pt>
    <dgm:pt modelId="{A00CCB88-39BB-48E0-B228-102C781A338F}" type="parTrans" cxnId="{94DDA113-E353-41B2-8EF9-796D82983753}">
      <dgm:prSet/>
      <dgm:spPr/>
      <dgm:t>
        <a:bodyPr/>
        <a:lstStyle/>
        <a:p>
          <a:endParaRPr lang="ru-RU"/>
        </a:p>
      </dgm:t>
    </dgm:pt>
    <dgm:pt modelId="{60CC84B6-712B-45CF-B0D3-B6BCC36FA61F}" type="sibTrans" cxnId="{94DDA113-E353-41B2-8EF9-796D82983753}">
      <dgm:prSet/>
      <dgm:spPr/>
      <dgm:t>
        <a:bodyPr/>
        <a:lstStyle/>
        <a:p>
          <a:endParaRPr lang="ru-RU"/>
        </a:p>
      </dgm:t>
    </dgm:pt>
    <dgm:pt modelId="{4582C6FD-204E-4BB0-B0BD-11F5A509D8DB}">
      <dgm:prSet/>
      <dgm:spPr/>
      <dgm:t>
        <a:bodyPr/>
        <a:lstStyle/>
        <a:p>
          <a:r>
            <a:rPr lang="ru-RU" smtClean="0"/>
            <a:t>Выставление оценок в электронный журнал</a:t>
          </a:r>
          <a:endParaRPr lang="ru-RU"/>
        </a:p>
      </dgm:t>
    </dgm:pt>
    <dgm:pt modelId="{D0F06DCD-636A-4B14-B575-F00F8F43D459}" type="parTrans" cxnId="{F1362FDF-21C1-4DF6-8262-89D567D95F01}">
      <dgm:prSet/>
      <dgm:spPr/>
      <dgm:t>
        <a:bodyPr/>
        <a:lstStyle/>
        <a:p>
          <a:endParaRPr lang="ru-RU"/>
        </a:p>
      </dgm:t>
    </dgm:pt>
    <dgm:pt modelId="{71E14ADF-2D70-4F73-AED4-D7E7C752AA88}" type="sibTrans" cxnId="{F1362FDF-21C1-4DF6-8262-89D567D95F01}">
      <dgm:prSet/>
      <dgm:spPr/>
      <dgm:t>
        <a:bodyPr/>
        <a:lstStyle/>
        <a:p>
          <a:endParaRPr lang="ru-RU"/>
        </a:p>
      </dgm:t>
    </dgm:pt>
    <dgm:pt modelId="{0D83B91B-3143-4FF4-B6FD-C134F5E9B172}" type="pres">
      <dgm:prSet presAssocID="{0ADFF962-7354-422E-81B5-F68924188D6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3791EEC-1A8A-475A-B6FD-994513B9933F}" type="pres">
      <dgm:prSet presAssocID="{DE2AAFB0-1273-4EB9-AD79-7F60097312DC}" presName="composite" presStyleCnt="0"/>
      <dgm:spPr/>
    </dgm:pt>
    <dgm:pt modelId="{5B114A97-36EB-4150-B426-5D5E95BC1E1B}" type="pres">
      <dgm:prSet presAssocID="{DE2AAFB0-1273-4EB9-AD79-7F60097312DC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FBF4058-7D86-4DB1-96FF-B5FF91103773}" type="pres">
      <dgm:prSet presAssocID="{DE2AAFB0-1273-4EB9-AD79-7F60097312DC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A5F21-97FE-4AFB-8F4C-7B53E3B52D15}" type="pres">
      <dgm:prSet presAssocID="{CF26AC9C-091D-440E-96BA-821504D42885}" presName="sp" presStyleCnt="0"/>
      <dgm:spPr/>
    </dgm:pt>
    <dgm:pt modelId="{EB43B651-6556-4523-9AB3-19638C1503AE}" type="pres">
      <dgm:prSet presAssocID="{36C5F8B2-FD95-40B1-9BD0-1FBC4E1D38B3}" presName="composite" presStyleCnt="0"/>
      <dgm:spPr/>
    </dgm:pt>
    <dgm:pt modelId="{001D8B56-D15C-4410-9F3F-C605040F7A49}" type="pres">
      <dgm:prSet presAssocID="{36C5F8B2-FD95-40B1-9BD0-1FBC4E1D38B3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AAC811-4D86-4CF3-94CE-BC883239210D}" type="pres">
      <dgm:prSet presAssocID="{36C5F8B2-FD95-40B1-9BD0-1FBC4E1D38B3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18D392-9C07-43D1-B8B7-6CF9BD75B797}" type="pres">
      <dgm:prSet presAssocID="{6B068FD1-45D3-4958-A00C-E315CAD94F31}" presName="sp" presStyleCnt="0"/>
      <dgm:spPr/>
    </dgm:pt>
    <dgm:pt modelId="{5660BE5E-5867-4623-9243-7C87EB153D66}" type="pres">
      <dgm:prSet presAssocID="{A3EEF3B0-A76A-41AC-A5C0-909835CD6881}" presName="composite" presStyleCnt="0"/>
      <dgm:spPr/>
    </dgm:pt>
    <dgm:pt modelId="{45AE9493-2863-43B0-A41D-39DF2BF18A8B}" type="pres">
      <dgm:prSet presAssocID="{A3EEF3B0-A76A-41AC-A5C0-909835CD6881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1B174-D924-4E15-BEEA-04296993D2A5}" type="pres">
      <dgm:prSet presAssocID="{A3EEF3B0-A76A-41AC-A5C0-909835CD6881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86CA2B-E8DA-449B-8D1B-68F5DB776797}" type="pres">
      <dgm:prSet presAssocID="{89642576-D9B4-475A-B550-98DC32CFFE97}" presName="sp" presStyleCnt="0"/>
      <dgm:spPr/>
    </dgm:pt>
    <dgm:pt modelId="{DF9AF4ED-A53D-4EEA-9C0E-B6C98E5AC326}" type="pres">
      <dgm:prSet presAssocID="{86851CD4-6E32-4C0C-88FC-3BC05BC57D9D}" presName="composite" presStyleCnt="0"/>
      <dgm:spPr/>
    </dgm:pt>
    <dgm:pt modelId="{391A5504-1F8C-465C-BBFA-7D4D52AEF8A5}" type="pres">
      <dgm:prSet presAssocID="{86851CD4-6E32-4C0C-88FC-3BC05BC57D9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F31FBF-CEF4-4DDD-ACDC-D3B06805D117}" type="pres">
      <dgm:prSet presAssocID="{86851CD4-6E32-4C0C-88FC-3BC05BC57D9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362840-A172-4173-B871-FC370381244C}" type="pres">
      <dgm:prSet presAssocID="{FF6FFC4E-6CD0-494E-9570-5960012A5235}" presName="sp" presStyleCnt="0"/>
      <dgm:spPr/>
    </dgm:pt>
    <dgm:pt modelId="{8D7A78FF-210B-4A7D-9752-325271D42AF0}" type="pres">
      <dgm:prSet presAssocID="{3BA1F409-9A82-468B-A20B-999030EB77D2}" presName="composite" presStyleCnt="0"/>
      <dgm:spPr/>
    </dgm:pt>
    <dgm:pt modelId="{976554FC-2CCA-412F-B3D1-C6AFD54BFFEC}" type="pres">
      <dgm:prSet presAssocID="{3BA1F409-9A82-468B-A20B-999030EB77D2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3317A0-7AC7-495B-BCE6-0779B8FBCB68}" type="pres">
      <dgm:prSet presAssocID="{3BA1F409-9A82-468B-A20B-999030EB77D2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C28BBB2-08CA-4B46-8175-5371DAE45559}" type="presOf" srcId="{A3EEF3B0-A76A-41AC-A5C0-909835CD6881}" destId="{45AE9493-2863-43B0-A41D-39DF2BF18A8B}" srcOrd="0" destOrd="0" presId="urn:microsoft.com/office/officeart/2005/8/layout/chevron2"/>
    <dgm:cxn modelId="{ADDFC446-42B7-4A43-AE61-DF0725BD323A}" type="presOf" srcId="{6EFF60B8-6626-4369-9630-6834E9E0D8BD}" destId="{D5AAC811-4D86-4CF3-94CE-BC883239210D}" srcOrd="0" destOrd="0" presId="urn:microsoft.com/office/officeart/2005/8/layout/chevron2"/>
    <dgm:cxn modelId="{DB2BFB98-C43A-4DE2-AF8D-135181BBF094}" type="presOf" srcId="{86851CD4-6E32-4C0C-88FC-3BC05BC57D9D}" destId="{391A5504-1F8C-465C-BBFA-7D4D52AEF8A5}" srcOrd="0" destOrd="0" presId="urn:microsoft.com/office/officeart/2005/8/layout/chevron2"/>
    <dgm:cxn modelId="{F1362FDF-21C1-4DF6-8262-89D567D95F01}" srcId="{3BA1F409-9A82-468B-A20B-999030EB77D2}" destId="{4582C6FD-204E-4BB0-B0BD-11F5A509D8DB}" srcOrd="0" destOrd="0" parTransId="{D0F06DCD-636A-4B14-B575-F00F8F43D459}" sibTransId="{71E14ADF-2D70-4F73-AED4-D7E7C752AA88}"/>
    <dgm:cxn modelId="{7BF8E49C-9E12-442F-8B4D-C93652FD0A5F}" type="presOf" srcId="{36C5F8B2-FD95-40B1-9BD0-1FBC4E1D38B3}" destId="{001D8B56-D15C-4410-9F3F-C605040F7A49}" srcOrd="0" destOrd="0" presId="urn:microsoft.com/office/officeart/2005/8/layout/chevron2"/>
    <dgm:cxn modelId="{3694E635-186B-4BF2-864E-88A2E59E2FF4}" type="presOf" srcId="{3BA1F409-9A82-468B-A20B-999030EB77D2}" destId="{976554FC-2CCA-412F-B3D1-C6AFD54BFFEC}" srcOrd="0" destOrd="0" presId="urn:microsoft.com/office/officeart/2005/8/layout/chevron2"/>
    <dgm:cxn modelId="{1E75E9D2-1103-4E4B-ACBE-2717FE150260}" srcId="{0ADFF962-7354-422E-81B5-F68924188D6D}" destId="{86851CD4-6E32-4C0C-88FC-3BC05BC57D9D}" srcOrd="3" destOrd="0" parTransId="{C78230C9-D309-4BE6-B97A-C0043BBDC842}" sibTransId="{FF6FFC4E-6CD0-494E-9570-5960012A5235}"/>
    <dgm:cxn modelId="{97125D87-4CAE-44CC-AAEB-13FB697F2E0A}" srcId="{0ADFF962-7354-422E-81B5-F68924188D6D}" destId="{3BA1F409-9A82-468B-A20B-999030EB77D2}" srcOrd="4" destOrd="0" parTransId="{5CCE9839-0A70-415A-B983-FF2E41A4CCC0}" sibTransId="{B67D5D24-FE21-4994-947B-BEF2AFD271CF}"/>
    <dgm:cxn modelId="{99DE02BA-4B0C-4EDD-9EDE-66A8AC9AA69C}" type="presOf" srcId="{DE2AAFB0-1273-4EB9-AD79-7F60097312DC}" destId="{5B114A97-36EB-4150-B426-5D5E95BC1E1B}" srcOrd="0" destOrd="0" presId="urn:microsoft.com/office/officeart/2005/8/layout/chevron2"/>
    <dgm:cxn modelId="{2B08DB7E-C915-44DA-94EA-CDE389B5907D}" srcId="{0ADFF962-7354-422E-81B5-F68924188D6D}" destId="{A3EEF3B0-A76A-41AC-A5C0-909835CD6881}" srcOrd="2" destOrd="0" parTransId="{4619DCBE-43C0-4620-B434-4DAF4D5DA06B}" sibTransId="{89642576-D9B4-475A-B550-98DC32CFFE97}"/>
    <dgm:cxn modelId="{08D06233-58A7-4C82-9D89-0661E88B06CE}" srcId="{0ADFF962-7354-422E-81B5-F68924188D6D}" destId="{DE2AAFB0-1273-4EB9-AD79-7F60097312DC}" srcOrd="0" destOrd="0" parTransId="{DBEAFD5D-BB0A-4F1D-8DE6-EB5B89C77314}" sibTransId="{CF26AC9C-091D-440E-96BA-821504D42885}"/>
    <dgm:cxn modelId="{672EC89F-3EE2-4FF6-96FA-28779A805A7C}" srcId="{A3EEF3B0-A76A-41AC-A5C0-909835CD6881}" destId="{9435C831-66B9-4734-A14A-DEB2C3035817}" srcOrd="0" destOrd="0" parTransId="{98EF449D-1821-491F-9191-6AB0CB31A659}" sibTransId="{D308EECD-81BF-4056-98AE-2372A8E3F99C}"/>
    <dgm:cxn modelId="{3DB6B590-83AC-429B-8D6D-597BA987F18E}" type="presOf" srcId="{4582C6FD-204E-4BB0-B0BD-11F5A509D8DB}" destId="{9D3317A0-7AC7-495B-BCE6-0779B8FBCB68}" srcOrd="0" destOrd="0" presId="urn:microsoft.com/office/officeart/2005/8/layout/chevron2"/>
    <dgm:cxn modelId="{10D38735-878D-4079-9B54-FDFD86075D3A}" type="presOf" srcId="{16B2B1B1-AC68-4ADA-A2BA-342358685EEA}" destId="{A5F31FBF-CEF4-4DDD-ACDC-D3B06805D117}" srcOrd="0" destOrd="0" presId="urn:microsoft.com/office/officeart/2005/8/layout/chevron2"/>
    <dgm:cxn modelId="{356D9490-5B15-48F6-97C2-A8A936E5DF29}" type="presOf" srcId="{9435C831-66B9-4734-A14A-DEB2C3035817}" destId="{B931B174-D924-4E15-BEEA-04296993D2A5}" srcOrd="0" destOrd="0" presId="urn:microsoft.com/office/officeart/2005/8/layout/chevron2"/>
    <dgm:cxn modelId="{E77AD1B2-F5DA-4095-8E81-9A7191874606}" type="presOf" srcId="{F1DDEB2E-69F5-449D-83A0-7C9DE8712C80}" destId="{6FBF4058-7D86-4DB1-96FF-B5FF91103773}" srcOrd="0" destOrd="0" presId="urn:microsoft.com/office/officeart/2005/8/layout/chevron2"/>
    <dgm:cxn modelId="{919B6C68-E01C-4D3A-A140-A320CDD13180}" srcId="{DE2AAFB0-1273-4EB9-AD79-7F60097312DC}" destId="{F1DDEB2E-69F5-449D-83A0-7C9DE8712C80}" srcOrd="0" destOrd="0" parTransId="{0E02C870-3DEB-4F66-88C7-824614CF78E6}" sibTransId="{E70F8A51-D076-4BF3-905A-FDA18B60B907}"/>
    <dgm:cxn modelId="{EC1824B5-70BA-4746-B179-6FE1F64A396E}" srcId="{36C5F8B2-FD95-40B1-9BD0-1FBC4E1D38B3}" destId="{6EFF60B8-6626-4369-9630-6834E9E0D8BD}" srcOrd="0" destOrd="0" parTransId="{F63F3D9D-2CD3-4194-AFBE-54811D5C00D5}" sibTransId="{27D2BD25-832F-44E9-B650-F77F6F148211}"/>
    <dgm:cxn modelId="{3BCF1821-3E6F-4BC0-A35D-EDB37B69F849}" srcId="{0ADFF962-7354-422E-81B5-F68924188D6D}" destId="{36C5F8B2-FD95-40B1-9BD0-1FBC4E1D38B3}" srcOrd="1" destOrd="0" parTransId="{5A399EE5-AD45-47CE-A317-7B361D5ECE35}" sibTransId="{6B068FD1-45D3-4958-A00C-E315CAD94F31}"/>
    <dgm:cxn modelId="{94DDA113-E353-41B2-8EF9-796D82983753}" srcId="{86851CD4-6E32-4C0C-88FC-3BC05BC57D9D}" destId="{16B2B1B1-AC68-4ADA-A2BA-342358685EEA}" srcOrd="0" destOrd="0" parTransId="{A00CCB88-39BB-48E0-B228-102C781A338F}" sibTransId="{60CC84B6-712B-45CF-B0D3-B6BCC36FA61F}"/>
    <dgm:cxn modelId="{9E428A9D-771A-41A4-B953-B14E048C2CD6}" type="presOf" srcId="{0ADFF962-7354-422E-81B5-F68924188D6D}" destId="{0D83B91B-3143-4FF4-B6FD-C134F5E9B172}" srcOrd="0" destOrd="0" presId="urn:microsoft.com/office/officeart/2005/8/layout/chevron2"/>
    <dgm:cxn modelId="{81AE7B83-9A75-44A1-8453-80EDEBC80D82}" type="presParOf" srcId="{0D83B91B-3143-4FF4-B6FD-C134F5E9B172}" destId="{93791EEC-1A8A-475A-B6FD-994513B9933F}" srcOrd="0" destOrd="0" presId="urn:microsoft.com/office/officeart/2005/8/layout/chevron2"/>
    <dgm:cxn modelId="{4B5016D0-2F7B-475F-8BC5-42A35958559C}" type="presParOf" srcId="{93791EEC-1A8A-475A-B6FD-994513B9933F}" destId="{5B114A97-36EB-4150-B426-5D5E95BC1E1B}" srcOrd="0" destOrd="0" presId="urn:microsoft.com/office/officeart/2005/8/layout/chevron2"/>
    <dgm:cxn modelId="{48DE009E-BF3F-4A7E-A4C1-8CE4139F7A8E}" type="presParOf" srcId="{93791EEC-1A8A-475A-B6FD-994513B9933F}" destId="{6FBF4058-7D86-4DB1-96FF-B5FF91103773}" srcOrd="1" destOrd="0" presId="urn:microsoft.com/office/officeart/2005/8/layout/chevron2"/>
    <dgm:cxn modelId="{1ACA8CE8-D1AD-4CBD-A1BB-0BCAB54FBC65}" type="presParOf" srcId="{0D83B91B-3143-4FF4-B6FD-C134F5E9B172}" destId="{34FA5F21-97FE-4AFB-8F4C-7B53E3B52D15}" srcOrd="1" destOrd="0" presId="urn:microsoft.com/office/officeart/2005/8/layout/chevron2"/>
    <dgm:cxn modelId="{D0DA4CBC-E36C-490A-830B-E0872B9DD716}" type="presParOf" srcId="{0D83B91B-3143-4FF4-B6FD-C134F5E9B172}" destId="{EB43B651-6556-4523-9AB3-19638C1503AE}" srcOrd="2" destOrd="0" presId="urn:microsoft.com/office/officeart/2005/8/layout/chevron2"/>
    <dgm:cxn modelId="{B6A7E6E4-3FAD-4AFF-92C6-5EA68FC8C144}" type="presParOf" srcId="{EB43B651-6556-4523-9AB3-19638C1503AE}" destId="{001D8B56-D15C-4410-9F3F-C605040F7A49}" srcOrd="0" destOrd="0" presId="urn:microsoft.com/office/officeart/2005/8/layout/chevron2"/>
    <dgm:cxn modelId="{DBC0CDD8-2182-4932-834D-2FD1DABBCD3D}" type="presParOf" srcId="{EB43B651-6556-4523-9AB3-19638C1503AE}" destId="{D5AAC811-4D86-4CF3-94CE-BC883239210D}" srcOrd="1" destOrd="0" presId="urn:microsoft.com/office/officeart/2005/8/layout/chevron2"/>
    <dgm:cxn modelId="{B25A5030-DFB3-4C65-9BBB-42A92057D5E7}" type="presParOf" srcId="{0D83B91B-3143-4FF4-B6FD-C134F5E9B172}" destId="{A018D392-9C07-43D1-B8B7-6CF9BD75B797}" srcOrd="3" destOrd="0" presId="urn:microsoft.com/office/officeart/2005/8/layout/chevron2"/>
    <dgm:cxn modelId="{E6F529DF-3054-4A83-83DC-AB264C71CE4F}" type="presParOf" srcId="{0D83B91B-3143-4FF4-B6FD-C134F5E9B172}" destId="{5660BE5E-5867-4623-9243-7C87EB153D66}" srcOrd="4" destOrd="0" presId="urn:microsoft.com/office/officeart/2005/8/layout/chevron2"/>
    <dgm:cxn modelId="{8F00A352-BEAE-4801-86F0-33AFBE6621D6}" type="presParOf" srcId="{5660BE5E-5867-4623-9243-7C87EB153D66}" destId="{45AE9493-2863-43B0-A41D-39DF2BF18A8B}" srcOrd="0" destOrd="0" presId="urn:microsoft.com/office/officeart/2005/8/layout/chevron2"/>
    <dgm:cxn modelId="{F47DB773-5FAC-48B5-8748-539AFB79E73F}" type="presParOf" srcId="{5660BE5E-5867-4623-9243-7C87EB153D66}" destId="{B931B174-D924-4E15-BEEA-04296993D2A5}" srcOrd="1" destOrd="0" presId="urn:microsoft.com/office/officeart/2005/8/layout/chevron2"/>
    <dgm:cxn modelId="{034A1F61-078A-4E14-8CEA-A1E5FBD4056D}" type="presParOf" srcId="{0D83B91B-3143-4FF4-B6FD-C134F5E9B172}" destId="{2A86CA2B-E8DA-449B-8D1B-68F5DB776797}" srcOrd="5" destOrd="0" presId="urn:microsoft.com/office/officeart/2005/8/layout/chevron2"/>
    <dgm:cxn modelId="{CC3CDE64-3609-413B-95F7-BE5C5CAF106D}" type="presParOf" srcId="{0D83B91B-3143-4FF4-B6FD-C134F5E9B172}" destId="{DF9AF4ED-A53D-4EEA-9C0E-B6C98E5AC326}" srcOrd="6" destOrd="0" presId="urn:microsoft.com/office/officeart/2005/8/layout/chevron2"/>
    <dgm:cxn modelId="{7BC5C0FA-2B29-49B2-BFD8-272438A6B607}" type="presParOf" srcId="{DF9AF4ED-A53D-4EEA-9C0E-B6C98E5AC326}" destId="{391A5504-1F8C-465C-BBFA-7D4D52AEF8A5}" srcOrd="0" destOrd="0" presId="urn:microsoft.com/office/officeart/2005/8/layout/chevron2"/>
    <dgm:cxn modelId="{08B69A72-33A5-44AF-8ECD-C5C44AF5D41D}" type="presParOf" srcId="{DF9AF4ED-A53D-4EEA-9C0E-B6C98E5AC326}" destId="{A5F31FBF-CEF4-4DDD-ACDC-D3B06805D117}" srcOrd="1" destOrd="0" presId="urn:microsoft.com/office/officeart/2005/8/layout/chevron2"/>
    <dgm:cxn modelId="{09E84484-2A9D-4521-8920-E2DE590ACE82}" type="presParOf" srcId="{0D83B91B-3143-4FF4-B6FD-C134F5E9B172}" destId="{4C362840-A172-4173-B871-FC370381244C}" srcOrd="7" destOrd="0" presId="urn:microsoft.com/office/officeart/2005/8/layout/chevron2"/>
    <dgm:cxn modelId="{F368E465-3167-4DA3-9FD0-29F057D15EAD}" type="presParOf" srcId="{0D83B91B-3143-4FF4-B6FD-C134F5E9B172}" destId="{8D7A78FF-210B-4A7D-9752-325271D42AF0}" srcOrd="8" destOrd="0" presId="urn:microsoft.com/office/officeart/2005/8/layout/chevron2"/>
    <dgm:cxn modelId="{4B95AC42-5489-4AD7-BFC7-19296FC2EF6B}" type="presParOf" srcId="{8D7A78FF-210B-4A7D-9752-325271D42AF0}" destId="{976554FC-2CCA-412F-B3D1-C6AFD54BFFEC}" srcOrd="0" destOrd="0" presId="urn:microsoft.com/office/officeart/2005/8/layout/chevron2"/>
    <dgm:cxn modelId="{A180C0DE-50B5-42FA-91DF-766588B2FE8C}" type="presParOf" srcId="{8D7A78FF-210B-4A7D-9752-325271D42AF0}" destId="{9D3317A0-7AC7-495B-BCE6-0779B8FBCB6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114A97-36EB-4150-B426-5D5E95BC1E1B}">
      <dsp:nvSpPr>
        <dsp:cNvPr id="0" name=""/>
        <dsp:cNvSpPr/>
      </dsp:nvSpPr>
      <dsp:spPr>
        <a:xfrm rot="5400000">
          <a:off x="-90166" y="90842"/>
          <a:ext cx="601111" cy="420777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2" y="211064"/>
        <a:ext cx="420777" cy="180334"/>
      </dsp:txXfrm>
    </dsp:sp>
    <dsp:sp modelId="{6FBF4058-7D86-4DB1-96FF-B5FF91103773}">
      <dsp:nvSpPr>
        <dsp:cNvPr id="0" name=""/>
        <dsp:cNvSpPr/>
      </dsp:nvSpPr>
      <dsp:spPr>
        <a:xfrm rot="5400000">
          <a:off x="3555237" y="-3133784"/>
          <a:ext cx="390722" cy="6659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Выбор из базы теорию</a:t>
          </a:r>
          <a:r>
            <a:rPr lang="en-US" sz="2300" kern="1200" dirty="0" smtClean="0"/>
            <a:t>/</a:t>
          </a:r>
          <a:r>
            <a:rPr lang="ru-RU" sz="2300" kern="1200" dirty="0" smtClean="0"/>
            <a:t>задания</a:t>
          </a:r>
          <a:endParaRPr lang="ru-RU" sz="2300" kern="1200" dirty="0"/>
        </a:p>
      </dsp:txBody>
      <dsp:txXfrm rot="-5400000">
        <a:off x="420778" y="19748"/>
        <a:ext cx="6640569" cy="352576"/>
      </dsp:txXfrm>
    </dsp:sp>
    <dsp:sp modelId="{001D8B56-D15C-4410-9F3F-C605040F7A49}">
      <dsp:nvSpPr>
        <dsp:cNvPr id="0" name=""/>
        <dsp:cNvSpPr/>
      </dsp:nvSpPr>
      <dsp:spPr>
        <a:xfrm rot="5400000">
          <a:off x="-90166" y="562610"/>
          <a:ext cx="601111" cy="420777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1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2" y="682832"/>
        <a:ext cx="420777" cy="180334"/>
      </dsp:txXfrm>
    </dsp:sp>
    <dsp:sp modelId="{D5AAC811-4D86-4CF3-94CE-BC883239210D}">
      <dsp:nvSpPr>
        <dsp:cNvPr id="0" name=""/>
        <dsp:cNvSpPr/>
      </dsp:nvSpPr>
      <dsp:spPr>
        <a:xfrm rot="5400000">
          <a:off x="3555237" y="-2662015"/>
          <a:ext cx="390722" cy="6659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1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Создание проверочной работы</a:t>
          </a:r>
          <a:endParaRPr lang="ru-RU" sz="2300" kern="1200" dirty="0"/>
        </a:p>
      </dsp:txBody>
      <dsp:txXfrm rot="-5400000">
        <a:off x="420778" y="491517"/>
        <a:ext cx="6640569" cy="352576"/>
      </dsp:txXfrm>
    </dsp:sp>
    <dsp:sp modelId="{45AE9493-2863-43B0-A41D-39DF2BF18A8B}">
      <dsp:nvSpPr>
        <dsp:cNvPr id="0" name=""/>
        <dsp:cNvSpPr/>
      </dsp:nvSpPr>
      <dsp:spPr>
        <a:xfrm rot="5400000">
          <a:off x="-90166" y="1034379"/>
          <a:ext cx="601111" cy="420777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2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2" y="1154601"/>
        <a:ext cx="420777" cy="180334"/>
      </dsp:txXfrm>
    </dsp:sp>
    <dsp:sp modelId="{B931B174-D924-4E15-BEEA-04296993D2A5}">
      <dsp:nvSpPr>
        <dsp:cNvPr id="0" name=""/>
        <dsp:cNvSpPr/>
      </dsp:nvSpPr>
      <dsp:spPr>
        <a:xfrm rot="5400000">
          <a:off x="3555237" y="-2190247"/>
          <a:ext cx="390722" cy="6659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2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Выдача работы</a:t>
          </a:r>
          <a:endParaRPr lang="ru-RU" sz="2300" kern="1200" dirty="0"/>
        </a:p>
      </dsp:txBody>
      <dsp:txXfrm rot="-5400000">
        <a:off x="420778" y="963285"/>
        <a:ext cx="6640569" cy="352576"/>
      </dsp:txXfrm>
    </dsp:sp>
    <dsp:sp modelId="{391A5504-1F8C-465C-BBFA-7D4D52AEF8A5}">
      <dsp:nvSpPr>
        <dsp:cNvPr id="0" name=""/>
        <dsp:cNvSpPr/>
      </dsp:nvSpPr>
      <dsp:spPr>
        <a:xfrm rot="5400000">
          <a:off x="-90166" y="1506148"/>
          <a:ext cx="601111" cy="420777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3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2" y="1626370"/>
        <a:ext cx="420777" cy="180334"/>
      </dsp:txXfrm>
    </dsp:sp>
    <dsp:sp modelId="{A5F31FBF-CEF4-4DDD-ACDC-D3B06805D117}">
      <dsp:nvSpPr>
        <dsp:cNvPr id="0" name=""/>
        <dsp:cNvSpPr/>
      </dsp:nvSpPr>
      <dsp:spPr>
        <a:xfrm rot="5400000">
          <a:off x="3555237" y="-1718478"/>
          <a:ext cx="390722" cy="6659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3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dirty="0" smtClean="0"/>
            <a:t>Автоматическая проверка работ и статистика</a:t>
          </a:r>
          <a:endParaRPr lang="ru-RU" sz="2300" kern="1200" dirty="0"/>
        </a:p>
      </dsp:txBody>
      <dsp:txXfrm rot="-5400000">
        <a:off x="420778" y="1435054"/>
        <a:ext cx="6640569" cy="352576"/>
      </dsp:txXfrm>
    </dsp:sp>
    <dsp:sp modelId="{976554FC-2CCA-412F-B3D1-C6AFD54BFFEC}">
      <dsp:nvSpPr>
        <dsp:cNvPr id="0" name=""/>
        <dsp:cNvSpPr/>
      </dsp:nvSpPr>
      <dsp:spPr>
        <a:xfrm rot="5400000">
          <a:off x="-90166" y="1977916"/>
          <a:ext cx="601111" cy="420777"/>
        </a:xfrm>
        <a:prstGeom prst="chevron">
          <a:avLst/>
        </a:prstGeom>
        <a:solidFill>
          <a:schemeClr val="accent6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 rot="-5400000">
        <a:off x="2" y="2098138"/>
        <a:ext cx="420777" cy="180334"/>
      </dsp:txXfrm>
    </dsp:sp>
    <dsp:sp modelId="{9D3317A0-7AC7-495B-BCE6-0779B8FBCB68}">
      <dsp:nvSpPr>
        <dsp:cNvPr id="0" name=""/>
        <dsp:cNvSpPr/>
      </dsp:nvSpPr>
      <dsp:spPr>
        <a:xfrm rot="5400000">
          <a:off x="3555237" y="-1246709"/>
          <a:ext cx="390722" cy="6659642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alpha val="90000"/>
              <a:hueOff val="0"/>
              <a:satOff val="0"/>
              <a:lumOff val="0"/>
              <a:alphaOff val="-4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576" tIns="14605" rIns="14605" bIns="1460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300" kern="1200" smtClean="0"/>
            <a:t>Выставление оценок в электронный журнал</a:t>
          </a:r>
          <a:endParaRPr lang="ru-RU" sz="2300" kern="1200"/>
        </a:p>
      </dsp:txBody>
      <dsp:txXfrm rot="-5400000">
        <a:off x="420778" y="1906823"/>
        <a:ext cx="6640569" cy="3525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59476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9814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3016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49096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0713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6253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3755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6427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977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3440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B276D7-7F82-4940-B2F6-EA58AE3619D2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3EBE1-48A2-4935-82CC-85CF065C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42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B276D7-7F82-4940-B2F6-EA58AE3619D2}" type="datetimeFigureOut">
              <a:rPr lang="ru-RU" smtClean="0"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F3EBE1-48A2-4935-82CC-85CF065C98C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50460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1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image" Target="../media/image2.png"/><Relationship Id="rId7" Type="http://schemas.microsoft.com/office/2007/relationships/hdphoto" Target="../media/hdphoto1.wdp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10" Type="http://schemas.openxmlformats.org/officeDocument/2006/relationships/image" Target="../media/image57.png"/><Relationship Id="rId4" Type="http://schemas.openxmlformats.org/officeDocument/2006/relationships/image" Target="../media/image52.png"/><Relationship Id="rId9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8.jpeg"/><Relationship Id="rId21" Type="http://schemas.openxmlformats.org/officeDocument/2006/relationships/image" Target="../media/image26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2.png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gif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19" Type="http://schemas.openxmlformats.org/officeDocument/2006/relationships/image" Target="../media/image24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373" y="5590979"/>
            <a:ext cx="848696" cy="42434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5186" y="3141959"/>
            <a:ext cx="9577892" cy="1495313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Цифровой образовательный ресурс «</a:t>
            </a:r>
            <a:r>
              <a:rPr lang="ru-RU" sz="3600" b="1" dirty="0" err="1" smtClean="0"/>
              <a:t>ЯКласс</a:t>
            </a:r>
            <a:r>
              <a:rPr lang="ru-RU" sz="3600" b="1" dirty="0" smtClean="0"/>
              <a:t>»</a:t>
            </a:r>
            <a:r>
              <a:rPr lang="ru-RU" sz="5400" b="1" dirty="0" smtClean="0"/>
              <a:t/>
            </a:r>
            <a:br>
              <a:rPr lang="ru-RU" sz="5400" b="1" dirty="0" smtClean="0"/>
            </a:br>
            <a:endParaRPr lang="ru-RU" sz="54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50762" y="4139870"/>
            <a:ext cx="8402916" cy="460791"/>
          </a:xfrm>
        </p:spPr>
        <p:txBody>
          <a:bodyPr>
            <a:noAutofit/>
          </a:bodyPr>
          <a:lstStyle/>
          <a:p>
            <a:r>
              <a:rPr lang="ru-RU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Красноярский край и Республика Хакасия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32" y="5247367"/>
            <a:ext cx="1576780" cy="157678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438590" y="4977356"/>
            <a:ext cx="85787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/>
              <a:t>Yaklass.ru</a:t>
            </a:r>
            <a:endParaRPr lang="ru-RU" sz="3200" dirty="0" smtClean="0"/>
          </a:p>
          <a:p>
            <a:r>
              <a:rPr lang="ru-RU" sz="3200" dirty="0" err="1" smtClean="0"/>
              <a:t>Вконтакте</a:t>
            </a:r>
            <a:r>
              <a:rPr lang="ru-RU" sz="3200" dirty="0" smtClean="0"/>
              <a:t>: </a:t>
            </a:r>
            <a:r>
              <a:rPr lang="en-US" sz="3200" dirty="0" smtClean="0"/>
              <a:t>vk.com/</a:t>
            </a:r>
            <a:r>
              <a:rPr lang="en-US" sz="3200" dirty="0" err="1" smtClean="0"/>
              <a:t>yaklass_krsk</a:t>
            </a:r>
            <a:endParaRPr lang="ru-RU" sz="3200" dirty="0" smtClean="0"/>
          </a:p>
          <a:p>
            <a:r>
              <a:rPr lang="en-US" sz="3200" dirty="0" smtClean="0"/>
              <a:t>Instagram</a:t>
            </a:r>
            <a:r>
              <a:rPr lang="ru-RU" sz="3200" dirty="0" smtClean="0"/>
              <a:t>: </a:t>
            </a:r>
            <a:r>
              <a:rPr lang="en-US" sz="3200" dirty="0" smtClean="0"/>
              <a:t>www.instagram.com/yaklass_krsk</a:t>
            </a:r>
            <a:endParaRPr lang="ru-RU" sz="3200" dirty="0" smtClean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7" y="115862"/>
            <a:ext cx="4445487" cy="295555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3449" y="86061"/>
            <a:ext cx="4464909" cy="2978094"/>
          </a:xfrm>
          <a:prstGeom prst="rect">
            <a:avLst/>
          </a:prstGeom>
        </p:spPr>
      </p:pic>
      <p:sp>
        <p:nvSpPr>
          <p:cNvPr id="9" name="Блок-схема: процесс 8"/>
          <p:cNvSpPr/>
          <p:nvPr/>
        </p:nvSpPr>
        <p:spPr>
          <a:xfrm flipV="1">
            <a:off x="1668236" y="3973819"/>
            <a:ext cx="8821271" cy="45719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122" y="4977356"/>
            <a:ext cx="567468" cy="5674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68" y="6061482"/>
            <a:ext cx="430306" cy="43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22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" y="-387036"/>
            <a:ext cx="12192001" cy="8157237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0"/>
            <a:ext cx="12226394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 flipV="1">
            <a:off x="239188" y="1192982"/>
            <a:ext cx="9330474" cy="19063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71544" y="2685228"/>
            <a:ext cx="5772745" cy="3308029"/>
          </a:xfrm>
          <a:prstGeom prst="rect">
            <a:avLst/>
          </a:prstGeom>
          <a:effectLst/>
        </p:spPr>
      </p:pic>
      <p:sp>
        <p:nvSpPr>
          <p:cNvPr id="11" name="Блок-схема: процесс 10"/>
          <p:cNvSpPr/>
          <p:nvPr/>
        </p:nvSpPr>
        <p:spPr>
          <a:xfrm>
            <a:off x="249265" y="1587500"/>
            <a:ext cx="11860632" cy="989096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249265" y="2854383"/>
            <a:ext cx="5968655" cy="83461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249264" y="3901264"/>
            <a:ext cx="5968655" cy="83461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49264" y="4945811"/>
            <a:ext cx="5968655" cy="834619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239188" y="1523767"/>
            <a:ext cx="11887905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/>
              <a:t>Режим презентации</a:t>
            </a:r>
            <a:r>
              <a:rPr lang="ru-RU" sz="3200" dirty="0"/>
              <a:t> </a:t>
            </a:r>
            <a:r>
              <a:rPr lang="ru-RU" sz="3200" dirty="0" smtClean="0"/>
              <a:t>создан </a:t>
            </a:r>
            <a:r>
              <a:rPr lang="ru-RU" sz="3200" dirty="0"/>
              <a:t>специально для </a:t>
            </a:r>
            <a:r>
              <a:rPr lang="ru-RU" sz="3200" dirty="0" smtClean="0"/>
              <a:t>работы </a:t>
            </a:r>
            <a:r>
              <a:rPr lang="ru-RU" sz="3200" dirty="0"/>
              <a:t>в </a:t>
            </a:r>
            <a:r>
              <a:rPr lang="ru-RU" sz="3200" dirty="0" smtClean="0"/>
              <a:t>классе </a:t>
            </a:r>
            <a:r>
              <a:rPr lang="ru-RU" sz="3200" dirty="0"/>
              <a:t>на </a:t>
            </a:r>
            <a:r>
              <a:rPr lang="ru-RU" sz="3200" dirty="0" smtClean="0"/>
              <a:t>уроке</a:t>
            </a:r>
            <a:r>
              <a:rPr lang="ru-RU" sz="3200" dirty="0"/>
              <a:t> </a:t>
            </a:r>
            <a:r>
              <a:rPr lang="ru-RU" sz="3200" dirty="0" smtClean="0"/>
              <a:t>как с теорией, так и с практикой:</a:t>
            </a:r>
            <a:endParaRPr lang="ru-RU" sz="3200" dirty="0" smtClean="0"/>
          </a:p>
          <a:p>
            <a:endParaRPr lang="ru-RU" sz="3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200" dirty="0" smtClean="0"/>
              <a:t> на </a:t>
            </a:r>
            <a:r>
              <a:rPr lang="ru-RU" sz="3200" dirty="0"/>
              <a:t>персональном </a:t>
            </a:r>
            <a:r>
              <a:rPr lang="ru-RU" sz="3200" dirty="0" smtClean="0"/>
              <a:t>компьютере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3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200" dirty="0" smtClean="0"/>
              <a:t> на проекторе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ru-RU" sz="3200" dirty="0"/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ru-RU" sz="3200" dirty="0" smtClean="0"/>
              <a:t> на </a:t>
            </a:r>
            <a:r>
              <a:rPr lang="ru-RU" sz="3200" dirty="0"/>
              <a:t>интерактивной </a:t>
            </a:r>
            <a:r>
              <a:rPr lang="ru-RU" sz="3200" dirty="0" smtClean="0"/>
              <a:t>доске</a:t>
            </a:r>
            <a:endParaRPr lang="ru-RU" sz="3200" dirty="0"/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249264" y="274296"/>
            <a:ext cx="5342785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2458" y="307446"/>
            <a:ext cx="4776395" cy="61555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Работа в классе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1811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Блок-схема: процесс 19"/>
          <p:cNvSpPr/>
          <p:nvPr/>
        </p:nvSpPr>
        <p:spPr>
          <a:xfrm flipV="1">
            <a:off x="0" y="4134352"/>
            <a:ext cx="7439648" cy="272364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Блок-схема: процесс 18"/>
          <p:cNvSpPr/>
          <p:nvPr/>
        </p:nvSpPr>
        <p:spPr>
          <a:xfrm flipV="1">
            <a:off x="7590036" y="1436914"/>
            <a:ext cx="3134569" cy="283848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059" y="386135"/>
            <a:ext cx="4776395" cy="61555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Проверочные работы</a:t>
            </a:r>
            <a:endParaRPr lang="ru-RU" sz="4000" b="1" dirty="0"/>
          </a:p>
        </p:txBody>
      </p:sp>
      <p:sp>
        <p:nvSpPr>
          <p:cNvPr id="5" name="Блок-схема: процесс 4"/>
          <p:cNvSpPr/>
          <p:nvPr/>
        </p:nvSpPr>
        <p:spPr>
          <a:xfrm flipV="1">
            <a:off x="221992" y="990599"/>
            <a:ext cx="6942601" cy="6471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71" y="4105554"/>
            <a:ext cx="7291932" cy="266431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31643" y="1595881"/>
            <a:ext cx="4460357" cy="3556470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96590978"/>
              </p:ext>
            </p:extLst>
          </p:nvPr>
        </p:nvGraphicFramePr>
        <p:xfrm>
          <a:off x="260907" y="1245232"/>
          <a:ext cx="7080420" cy="2489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039217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Блок-схема: процесс 7"/>
          <p:cNvSpPr/>
          <p:nvPr/>
        </p:nvSpPr>
        <p:spPr>
          <a:xfrm flipV="1">
            <a:off x="338409" y="5635831"/>
            <a:ext cx="9330474" cy="19063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8059" y="433996"/>
            <a:ext cx="7472097" cy="61555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Курсы повышения квалификации</a:t>
            </a:r>
            <a:endParaRPr lang="ru-RU" sz="4000" b="1" dirty="0"/>
          </a:p>
        </p:txBody>
      </p:sp>
      <p:sp>
        <p:nvSpPr>
          <p:cNvPr id="5" name="Блок-схема: процесс 4"/>
          <p:cNvSpPr/>
          <p:nvPr/>
        </p:nvSpPr>
        <p:spPr>
          <a:xfrm flipV="1">
            <a:off x="338409" y="1021302"/>
            <a:ext cx="9330474" cy="19063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346981" y="1947392"/>
            <a:ext cx="7310939" cy="37240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dirty="0" smtClean="0"/>
              <a:t>Сертификаты после прохождения </a:t>
            </a:r>
            <a:r>
              <a:rPr lang="ru-RU" sz="2600" b="1" dirty="0" smtClean="0"/>
              <a:t>бесплатного</a:t>
            </a:r>
            <a:r>
              <a:rPr lang="ru-RU" sz="2600" dirty="0" smtClean="0"/>
              <a:t> КПК </a:t>
            </a:r>
            <a:r>
              <a:rPr lang="ru-RU" sz="2600" dirty="0"/>
              <a:t>«Цифровая образовательная среда»</a:t>
            </a:r>
            <a:r>
              <a:rPr lang="ru-RU" sz="2600" dirty="0" smtClean="0"/>
              <a:t> :</a:t>
            </a:r>
          </a:p>
          <a:p>
            <a:endParaRPr lang="ru-RU" sz="26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dirty="0" err="1" smtClean="0"/>
              <a:t>Апробатор</a:t>
            </a:r>
            <a:r>
              <a:rPr lang="ru-RU" sz="2600" dirty="0" smtClean="0"/>
              <a:t> электронных образовательных технологий 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ru-RU" sz="2600" dirty="0" smtClean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ru-RU" sz="2600" dirty="0" smtClean="0"/>
              <a:t>Новатор </a:t>
            </a:r>
            <a:r>
              <a:rPr lang="ru-RU" sz="2600" dirty="0"/>
              <a:t>электронных образовательных технологий </a:t>
            </a:r>
          </a:p>
          <a:p>
            <a:endParaRPr lang="ru-RU" sz="2800" dirty="0" smtClean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156" y="1918588"/>
            <a:ext cx="3576117" cy="46489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4389" y="1484965"/>
            <a:ext cx="3576117" cy="4648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1819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1" y="0"/>
            <a:ext cx="1218838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12188389" cy="6857999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5459" y="1030635"/>
            <a:ext cx="8433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 flipV="1">
            <a:off x="322086" y="305353"/>
            <a:ext cx="9403050" cy="741647"/>
          </a:xfrm>
          <a:prstGeom prst="flowChartProcess">
            <a:avLst/>
          </a:prstGeom>
          <a:solidFill>
            <a:schemeClr val="accent6">
              <a:lumMod val="20000"/>
              <a:lumOff val="80000"/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333982"/>
            <a:ext cx="3474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родителя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70" y="4634854"/>
            <a:ext cx="2095130" cy="2095130"/>
          </a:xfrm>
          <a:prstGeom prst="rect">
            <a:avLst/>
          </a:prstGeom>
        </p:spPr>
      </p:pic>
      <p:sp>
        <p:nvSpPr>
          <p:cNvPr id="11" name="Блок-схема: процесс 10"/>
          <p:cNvSpPr/>
          <p:nvPr/>
        </p:nvSpPr>
        <p:spPr>
          <a:xfrm>
            <a:off x="348511" y="2306858"/>
            <a:ext cx="9271548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23106" y="1412442"/>
            <a:ext cx="9689027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323106" y="1073703"/>
            <a:ext cx="10682880" cy="5916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0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Снижение финансовых затрат на репетиторов, тетради и канцелярию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348511" y="4951064"/>
            <a:ext cx="7772805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9200" y="3298294"/>
            <a:ext cx="6677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322086" y="4087719"/>
            <a:ext cx="8232367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338393" y="3155678"/>
            <a:ext cx="8649196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387685" y="1962580"/>
            <a:ext cx="9193200" cy="59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Мотивация детей к учебе, повышение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самооценки и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уверенности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362951" y="4646301"/>
            <a:ext cx="9193200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Независимая оценка успеваемости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ребёнка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377391" y="3752870"/>
            <a:ext cx="9193200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Мониторинг выполнения домашних заданий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38393" y="2806952"/>
            <a:ext cx="9669505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Контроль за процессом обучения и занятостью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ребёнка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52658" y="5862006"/>
            <a:ext cx="7383648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07962" y="5538668"/>
            <a:ext cx="9193200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Профориентация ребёнка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0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9652" y="1148064"/>
            <a:ext cx="7252981" cy="5491275"/>
          </a:xfrm>
          <a:prstGeom prst="rect">
            <a:avLst/>
          </a:prstGeom>
        </p:spPr>
      </p:pic>
      <p:sp>
        <p:nvSpPr>
          <p:cNvPr id="5" name="Блок-схема: процесс 4"/>
          <p:cNvSpPr/>
          <p:nvPr/>
        </p:nvSpPr>
        <p:spPr>
          <a:xfrm flipV="1">
            <a:off x="238567" y="846821"/>
            <a:ext cx="9330474" cy="19063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86246" y="231026"/>
            <a:ext cx="10187492" cy="61555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Профиль ребенка</a:t>
            </a:r>
            <a:endParaRPr lang="ru-RU" sz="4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38567" y="2153903"/>
            <a:ext cx="408340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dirty="0" smtClean="0"/>
              <a:t>Профиль учащегося может быть в режиме «Невидимка» </a:t>
            </a:r>
          </a:p>
          <a:p>
            <a:pPr algn="ctr">
              <a:lnSpc>
                <a:spcPct val="150000"/>
              </a:lnSpc>
            </a:pPr>
            <a:r>
              <a:rPr lang="ru-RU" sz="2400" dirty="0" smtClean="0"/>
              <a:t>Информация о школьнике будет открыта только для учителей и учащихся его учебное учреждения</a:t>
            </a:r>
            <a:endParaRPr lang="ru-RU" sz="2400" dirty="0"/>
          </a:p>
        </p:txBody>
      </p:sp>
      <p:sp>
        <p:nvSpPr>
          <p:cNvPr id="3" name="Трапеция 2"/>
          <p:cNvSpPr/>
          <p:nvPr/>
        </p:nvSpPr>
        <p:spPr>
          <a:xfrm rot="10800000">
            <a:off x="486247" y="3273949"/>
            <a:ext cx="3541391" cy="148814"/>
          </a:xfrm>
          <a:prstGeom prst="trapezoi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 flipH="1">
            <a:off x="4442576" y="1209668"/>
            <a:ext cx="53125" cy="536806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22607" y="6749950"/>
            <a:ext cx="7003228" cy="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 flipH="1">
            <a:off x="4338548" y="1373485"/>
            <a:ext cx="60154" cy="5040431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V="1">
            <a:off x="1111251" y="3338448"/>
            <a:ext cx="2338035" cy="19816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198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6190"/>
            <a:ext cx="12192000" cy="8130238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0" y="-16190"/>
            <a:ext cx="12188389" cy="6857999"/>
          </a:xfrm>
          <a:prstGeom prst="rect">
            <a:avLst/>
          </a:prstGeom>
          <a:solidFill>
            <a:schemeClr val="bg2">
              <a:lumMod val="75000"/>
              <a:alpha val="39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" name="Блок-схема: процесс 4"/>
          <p:cNvSpPr/>
          <p:nvPr/>
        </p:nvSpPr>
        <p:spPr>
          <a:xfrm flipV="1">
            <a:off x="630191" y="369638"/>
            <a:ext cx="7807955" cy="609305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192" y="369639"/>
            <a:ext cx="7631492" cy="61555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Статистика </a:t>
            </a:r>
            <a:r>
              <a:rPr lang="ru-RU" sz="4000" b="1" dirty="0" smtClean="0"/>
              <a:t>успеваемости </a:t>
            </a:r>
            <a:r>
              <a:rPr lang="ru-RU" sz="4000" b="1" dirty="0" smtClean="0"/>
              <a:t>ребенка</a:t>
            </a:r>
            <a:endParaRPr lang="ru-RU" sz="4000" b="1" dirty="0"/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630191" y="1756307"/>
            <a:ext cx="5587729" cy="615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b="1" dirty="0"/>
          </a:p>
        </p:txBody>
      </p:sp>
      <p:sp>
        <p:nvSpPr>
          <p:cNvPr id="18" name="Блок-схема: процесс 17"/>
          <p:cNvSpPr/>
          <p:nvPr/>
        </p:nvSpPr>
        <p:spPr>
          <a:xfrm flipV="1">
            <a:off x="630192" y="1231824"/>
            <a:ext cx="2672406" cy="53073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процесс 19"/>
          <p:cNvSpPr/>
          <p:nvPr/>
        </p:nvSpPr>
        <p:spPr>
          <a:xfrm flipV="1">
            <a:off x="626580" y="1912911"/>
            <a:ext cx="2995135" cy="53073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Блок-схема: процесс 20"/>
          <p:cNvSpPr/>
          <p:nvPr/>
        </p:nvSpPr>
        <p:spPr>
          <a:xfrm flipV="1">
            <a:off x="634142" y="2576301"/>
            <a:ext cx="3663280" cy="53073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Блок-схема: процесс 21"/>
          <p:cNvSpPr/>
          <p:nvPr/>
        </p:nvSpPr>
        <p:spPr>
          <a:xfrm flipV="1">
            <a:off x="642021" y="3269687"/>
            <a:ext cx="4513134" cy="53073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Блок-схема: процесс 22"/>
          <p:cNvSpPr/>
          <p:nvPr/>
        </p:nvSpPr>
        <p:spPr>
          <a:xfrm flipV="1">
            <a:off x="653733" y="3905806"/>
            <a:ext cx="4771318" cy="53073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Блок-схема: процесс 23"/>
          <p:cNvSpPr/>
          <p:nvPr/>
        </p:nvSpPr>
        <p:spPr>
          <a:xfrm flipV="1">
            <a:off x="630190" y="4591131"/>
            <a:ext cx="5286515" cy="53073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процесс 24"/>
          <p:cNvSpPr/>
          <p:nvPr/>
        </p:nvSpPr>
        <p:spPr>
          <a:xfrm flipV="1">
            <a:off x="630190" y="5265422"/>
            <a:ext cx="5888943" cy="53073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Блок-схема: процесс 29"/>
          <p:cNvSpPr/>
          <p:nvPr/>
        </p:nvSpPr>
        <p:spPr>
          <a:xfrm flipV="1">
            <a:off x="653733" y="5947907"/>
            <a:ext cx="5888943" cy="530733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Блок-схема: процесс 28"/>
          <p:cNvSpPr/>
          <p:nvPr/>
        </p:nvSpPr>
        <p:spPr>
          <a:xfrm flipV="1">
            <a:off x="626580" y="1044208"/>
            <a:ext cx="7811566" cy="9994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17" name="Заголовок 1"/>
          <p:cNvSpPr txBox="1">
            <a:spLocks/>
          </p:cNvSpPr>
          <p:nvPr/>
        </p:nvSpPr>
        <p:spPr>
          <a:xfrm>
            <a:off x="661294" y="1348584"/>
            <a:ext cx="6088191" cy="52935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/>
              <a:t>Время тренировок 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Освоение предметов</a:t>
            </a:r>
          </a:p>
          <a:p>
            <a:endParaRPr lang="ru-RU" sz="2400" b="1" dirty="0" smtClean="0"/>
          </a:p>
          <a:p>
            <a:r>
              <a:rPr lang="ru-RU" sz="2400" b="1" dirty="0"/>
              <a:t>Скорость решения </a:t>
            </a:r>
            <a:r>
              <a:rPr lang="ru-RU" sz="2400" b="1" dirty="0" smtClean="0"/>
              <a:t>заданий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Заработанное количество баллов</a:t>
            </a:r>
          </a:p>
          <a:p>
            <a:endParaRPr lang="ru-RU" sz="2400" b="1" dirty="0" smtClean="0"/>
          </a:p>
          <a:p>
            <a:r>
              <a:rPr lang="ru-RU" sz="2400" b="1" dirty="0"/>
              <a:t>Среднее число попыток на </a:t>
            </a:r>
            <a:r>
              <a:rPr lang="ru-RU" sz="2400" b="1" dirty="0" smtClean="0"/>
              <a:t>задание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Количество решенных заданий и тестов</a:t>
            </a:r>
          </a:p>
          <a:p>
            <a:endParaRPr lang="en-US" sz="2400" b="1" dirty="0" smtClean="0"/>
          </a:p>
          <a:p>
            <a:r>
              <a:rPr lang="ru-RU" sz="2400" b="1" dirty="0" smtClean="0"/>
              <a:t>Оценки за домашние и проверочные работы</a:t>
            </a:r>
          </a:p>
          <a:p>
            <a:endParaRPr lang="ru-RU" sz="2400" b="1" dirty="0" smtClean="0"/>
          </a:p>
          <a:p>
            <a:r>
              <a:rPr lang="ru-RU" sz="2400" b="1" dirty="0" smtClean="0"/>
              <a:t>Просмотр статистики на любом устройстве</a:t>
            </a:r>
          </a:p>
          <a:p>
            <a:r>
              <a:rPr lang="ru-RU" sz="2400" b="1" dirty="0" smtClean="0"/>
              <a:t> 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3786147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-16190"/>
            <a:ext cx="12188389" cy="6857999"/>
          </a:xfrm>
          <a:prstGeom prst="rect">
            <a:avLst/>
          </a:prstGeom>
          <a:solidFill>
            <a:schemeClr val="accent6">
              <a:alpha val="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 flipV="1">
            <a:off x="329569" y="957432"/>
            <a:ext cx="9330474" cy="19063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1551" y="341874"/>
            <a:ext cx="10187492" cy="61555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Успеваемость ребенка</a:t>
            </a:r>
            <a:endParaRPr lang="ru-RU" sz="4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69" y="1241643"/>
            <a:ext cx="5925457" cy="371328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5184" y="3524029"/>
            <a:ext cx="6290511" cy="333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7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Блок-схема: процесс 17"/>
          <p:cNvSpPr/>
          <p:nvPr/>
        </p:nvSpPr>
        <p:spPr>
          <a:xfrm flipV="1">
            <a:off x="9094726" y="4265891"/>
            <a:ext cx="2992664" cy="2447926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процесс 16"/>
          <p:cNvSpPr/>
          <p:nvPr/>
        </p:nvSpPr>
        <p:spPr>
          <a:xfrm flipV="1">
            <a:off x="8181526" y="246587"/>
            <a:ext cx="3658438" cy="272364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 flipV="1">
            <a:off x="6120252" y="3164816"/>
            <a:ext cx="2484436" cy="2519609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955" y="86061"/>
            <a:ext cx="10515600" cy="1185714"/>
          </a:xfrm>
        </p:spPr>
        <p:txBody>
          <a:bodyPr>
            <a:normAutofit/>
          </a:bodyPr>
          <a:lstStyle/>
          <a:p>
            <a:r>
              <a:rPr lang="ru-RU" sz="4000" b="1" dirty="0" err="1" smtClean="0"/>
              <a:t>ТОПы</a:t>
            </a:r>
            <a:r>
              <a:rPr lang="ru-RU" sz="4000" b="1" dirty="0" smtClean="0"/>
              <a:t> как мотивация</a:t>
            </a:r>
            <a:endParaRPr lang="ru-RU" sz="4000" b="1" dirty="0"/>
          </a:p>
        </p:txBody>
      </p:sp>
      <p:sp>
        <p:nvSpPr>
          <p:cNvPr id="4" name="Блок-схема: процесс 3"/>
          <p:cNvSpPr/>
          <p:nvPr/>
        </p:nvSpPr>
        <p:spPr>
          <a:xfrm flipV="1">
            <a:off x="329569" y="957432"/>
            <a:ext cx="6318657" cy="170067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60172" y="3035095"/>
            <a:ext cx="2488715" cy="25371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83251" y="0"/>
            <a:ext cx="3687518" cy="2834849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329569" y="1382341"/>
            <a:ext cx="734123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ТОПы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 — это главный мотивирующий раздел </a:t>
            </a:r>
            <a:r>
              <a:rPr lang="ru-RU" sz="24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ЯКласс</a:t>
            </a:r>
            <a:r>
              <a:rPr lang="ru-RU" sz="24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 — соревнования по количеству баллов, набранных за правильное решение заданий.</a:t>
            </a:r>
            <a:endParaRPr lang="ru-RU" sz="2400" dirty="0">
              <a:solidFill>
                <a:schemeClr val="tx1">
                  <a:lumMod val="95000"/>
                  <a:lumOff val="5000"/>
                </a:schemeClr>
              </a:solidFill>
              <a:latin typeface="Open Sans"/>
            </a:endParaRPr>
          </a:p>
          <a:p>
            <a:r>
              <a:rPr lang="ru-RU" b="1" dirty="0">
                <a:solidFill>
                  <a:srgbClr val="4E4E3F"/>
                </a:solidFill>
                <a:latin typeface="Open Sans"/>
              </a:rPr>
              <a:t> 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93955" y="3149500"/>
            <a:ext cx="57775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Open Sans"/>
              </a:rPr>
              <a:t>• Топ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Open Sans"/>
              </a:rPr>
              <a:t>одноклассников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Open Sans"/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Open Sans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Open Sans"/>
              </a:rPr>
              <a:t>• Топ классов в учебном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Open Sans"/>
              </a:rPr>
              <a:t>заведении</a:t>
            </a:r>
          </a:p>
          <a:p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Open Sans"/>
              </a:rPr>
              <a:t/>
            </a:r>
            <a:br>
              <a:rPr lang="ru-RU" sz="2400" dirty="0">
                <a:solidFill>
                  <a:schemeClr val="bg2">
                    <a:lumMod val="25000"/>
                  </a:schemeClr>
                </a:solidFill>
                <a:latin typeface="Open Sans"/>
              </a:rPr>
            </a:br>
            <a:r>
              <a:rPr lang="ru-RU" sz="2400" dirty="0">
                <a:solidFill>
                  <a:schemeClr val="bg2">
                    <a:lumMod val="25000"/>
                  </a:schemeClr>
                </a:solidFill>
                <a:latin typeface="Open Sans"/>
              </a:rPr>
              <a:t>• Топ учебных заведений в рамках населённого пункта, региона, </a:t>
            </a:r>
            <a:r>
              <a:rPr lang="ru-RU" sz="2400" dirty="0" smtClean="0">
                <a:solidFill>
                  <a:schemeClr val="bg2">
                    <a:lumMod val="25000"/>
                  </a:schemeClr>
                </a:solidFill>
                <a:latin typeface="Open Sans"/>
              </a:rPr>
              <a:t>страны</a:t>
            </a:r>
            <a:endParaRPr lang="ru-RU" sz="2400" dirty="0">
              <a:solidFill>
                <a:schemeClr val="bg2">
                  <a:lumMod val="25000"/>
                </a:schemeClr>
              </a:solidFill>
              <a:latin typeface="Open Sans"/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9500" y="4216572"/>
            <a:ext cx="2949150" cy="2382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1452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0515"/>
            <a:ext cx="12191999" cy="8121649"/>
          </a:xfrm>
          <a:prstGeom prst="rect">
            <a:avLst/>
          </a:prstGeom>
          <a:solidFill>
            <a:schemeClr val="accent3">
              <a:alpha val="90000"/>
            </a:schemeClr>
          </a:solidFill>
        </p:spPr>
      </p:pic>
      <p:sp>
        <p:nvSpPr>
          <p:cNvPr id="20" name="Прямоугольник 19"/>
          <p:cNvSpPr/>
          <p:nvPr/>
        </p:nvSpPr>
        <p:spPr>
          <a:xfrm>
            <a:off x="0" y="-16190"/>
            <a:ext cx="12188389" cy="6857999"/>
          </a:xfrm>
          <a:prstGeom prst="rect">
            <a:avLst/>
          </a:prstGeom>
          <a:solidFill>
            <a:schemeClr val="bg2">
              <a:lumMod val="90000"/>
              <a:alpha val="39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299043" y="2390381"/>
            <a:ext cx="8326233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945845" y="285980"/>
            <a:ext cx="7641942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6797" y="330832"/>
            <a:ext cx="6756699" cy="657954"/>
          </a:xfrm>
        </p:spPr>
        <p:txBody>
          <a:bodyPr>
            <a:normAutofit/>
          </a:bodyPr>
          <a:lstStyle/>
          <a:p>
            <a:r>
              <a:rPr lang="ru-RU" sz="4000" b="1" dirty="0" smtClean="0"/>
              <a:t>Дополнительные возможности</a:t>
            </a:r>
            <a:endParaRPr lang="ru-RU" sz="4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7784" y="5174428"/>
            <a:ext cx="1576780" cy="1576780"/>
          </a:xfrm>
          <a:prstGeom prst="rect">
            <a:avLst/>
          </a:prstGeom>
        </p:spPr>
      </p:pic>
      <p:sp>
        <p:nvSpPr>
          <p:cNvPr id="5" name="Блок-схема: процесс 4"/>
          <p:cNvSpPr/>
          <p:nvPr/>
        </p:nvSpPr>
        <p:spPr>
          <a:xfrm flipV="1">
            <a:off x="299043" y="1027799"/>
            <a:ext cx="10382025" cy="137309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299043" y="1545763"/>
            <a:ext cx="8326233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391" y="1177358"/>
            <a:ext cx="7563594" cy="5916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Создание собственных Олимпиад </a:t>
            </a:r>
          </a:p>
          <a:p>
            <a:pPr marL="0" indent="0"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96501" y="2442343"/>
            <a:ext cx="555370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Создание собственных предметов</a:t>
            </a:r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323777" y="3234999"/>
            <a:ext cx="8276764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29200" y="3298294"/>
            <a:ext cx="66770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Режим для директора и завучей</a:t>
            </a:r>
            <a:endParaRPr lang="ru-RU" dirty="0"/>
          </a:p>
        </p:txBody>
      </p:sp>
      <p:sp>
        <p:nvSpPr>
          <p:cNvPr id="22" name="Блок-схема: процесс 21"/>
          <p:cNvSpPr/>
          <p:nvPr/>
        </p:nvSpPr>
        <p:spPr>
          <a:xfrm>
            <a:off x="322086" y="4087719"/>
            <a:ext cx="8303189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Бесплатные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вебинары</a:t>
            </a:r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, справочные материалы</a:t>
            </a:r>
            <a:endParaRPr lang="ru-RU" sz="2800" dirty="0"/>
          </a:p>
        </p:txBody>
      </p:sp>
      <p:sp>
        <p:nvSpPr>
          <p:cNvPr id="24" name="Блок-схема: процесс 23"/>
          <p:cNvSpPr/>
          <p:nvPr/>
        </p:nvSpPr>
        <p:spPr>
          <a:xfrm>
            <a:off x="338217" y="4879140"/>
            <a:ext cx="8262324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Олимпиады, конкурсы, розыгрыши от </a:t>
            </a:r>
            <a:r>
              <a:rPr lang="ru-RU" sz="2800" b="1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ЯКласс</a:t>
            </a:r>
            <a:endParaRPr lang="ru-RU" sz="2800" dirty="0"/>
          </a:p>
        </p:txBody>
      </p:sp>
      <p:sp>
        <p:nvSpPr>
          <p:cNvPr id="28" name="Блок-схема: процесс 27"/>
          <p:cNvSpPr/>
          <p:nvPr/>
        </p:nvSpPr>
        <p:spPr>
          <a:xfrm>
            <a:off x="338217" y="5690298"/>
            <a:ext cx="8262324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Работа на любых устройствах</a:t>
            </a:r>
            <a:endParaRPr lang="ru-RU" sz="2800" dirty="0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76031" y="5785057"/>
            <a:ext cx="808055" cy="52908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210" y="4968009"/>
            <a:ext cx="539695" cy="53969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209" y="4161681"/>
            <a:ext cx="615089" cy="537319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210" y="3260290"/>
            <a:ext cx="554482" cy="55448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7991" y="2355399"/>
            <a:ext cx="678920" cy="678920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766" y="1437920"/>
            <a:ext cx="916106" cy="9161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9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68743" y="119964"/>
            <a:ext cx="10515600" cy="577641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Отзывы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3501" y="130686"/>
            <a:ext cx="1576780" cy="1576780"/>
          </a:xfrm>
          <a:prstGeom prst="rect">
            <a:avLst/>
          </a:prstGeom>
        </p:spPr>
      </p:pic>
      <p:sp>
        <p:nvSpPr>
          <p:cNvPr id="5" name="Блок-схема: процесс 4"/>
          <p:cNvSpPr/>
          <p:nvPr/>
        </p:nvSpPr>
        <p:spPr>
          <a:xfrm flipV="1">
            <a:off x="470898" y="691257"/>
            <a:ext cx="9139789" cy="105212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1570384" y="894880"/>
            <a:ext cx="9556059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Liberation Serif"/>
              </a:rPr>
              <a:t>Якущенко Татьяна </a:t>
            </a:r>
            <a:r>
              <a:rPr lang="ru-RU" sz="2200" dirty="0" smtClean="0">
                <a:latin typeface="Liberation Serif"/>
              </a:rPr>
              <a:t>Андреевна - учитель </a:t>
            </a:r>
            <a:r>
              <a:rPr lang="ru-RU" sz="2200" dirty="0">
                <a:latin typeface="Liberation Serif"/>
              </a:rPr>
              <a:t>биологии и химии</a:t>
            </a:r>
          </a:p>
          <a:p>
            <a:r>
              <a:rPr lang="ru-RU" sz="2200" dirty="0">
                <a:latin typeface="Liberation Serif"/>
              </a:rPr>
              <a:t>МБОУ СШ </a:t>
            </a:r>
            <a:r>
              <a:rPr lang="ru-RU" sz="2200" dirty="0" smtClean="0">
                <a:latin typeface="Liberation Serif"/>
              </a:rPr>
              <a:t>№ 45 </a:t>
            </a:r>
            <a:r>
              <a:rPr lang="ru-RU" sz="2200" dirty="0">
                <a:latin typeface="Liberation Serif"/>
              </a:rPr>
              <a:t>г</a:t>
            </a:r>
            <a:r>
              <a:rPr lang="ru-RU" sz="2200" dirty="0" smtClean="0">
                <a:latin typeface="Liberation Serif"/>
              </a:rPr>
              <a:t>. Красноярск</a:t>
            </a:r>
            <a:endParaRPr lang="ru-RU" sz="2200" dirty="0">
              <a:latin typeface="Liberation Serif"/>
            </a:endParaRPr>
          </a:p>
          <a:p>
            <a:r>
              <a:rPr lang="ru-RU" sz="2400" dirty="0"/>
              <a:t/>
            </a:r>
            <a:br>
              <a:rPr lang="ru-RU" sz="24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671655" y="1628564"/>
            <a:ext cx="8805245" cy="45719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70384" y="1641285"/>
            <a:ext cx="10520345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80000"/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Теоретический материал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 нем достаточно хорошо изложена информация с биологическими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терминами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определениями и главное очень иллюстрирован.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тщательно подобраны тестовая часть заданий для домашних и проверочных работ, а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тренировочные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тесты по темам. Очень удобная  статистика отслеживания по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выполнению. А главное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платформа </a:t>
            </a:r>
            <a:r>
              <a:rPr lang="ru-RU" sz="19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удобна для обучения самих учеников, использование своих гаджетов для решения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самостоятельность, мотивирует на достижение лучших результатов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.»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570384" y="3842482"/>
            <a:ext cx="10621616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err="1" smtClean="0">
                <a:latin typeface="Liberation Serif"/>
              </a:rPr>
              <a:t>Рыхликова</a:t>
            </a:r>
            <a:r>
              <a:rPr lang="ru-RU" sz="2200" dirty="0" smtClean="0">
                <a:latin typeface="Liberation Serif"/>
              </a:rPr>
              <a:t> Алена Владимировна - </a:t>
            </a:r>
            <a:r>
              <a:rPr lang="ru-RU" sz="2200" dirty="0">
                <a:latin typeface="Liberation Serif"/>
              </a:rPr>
              <a:t>учитель </a:t>
            </a:r>
            <a:r>
              <a:rPr lang="ru-RU" sz="2200" dirty="0" err="1">
                <a:latin typeface="Liberation Serif"/>
              </a:rPr>
              <a:t>учитель</a:t>
            </a:r>
            <a:r>
              <a:rPr lang="ru-RU" sz="2200" dirty="0">
                <a:latin typeface="Liberation Serif"/>
              </a:rPr>
              <a:t> математики и информатики</a:t>
            </a:r>
          </a:p>
          <a:p>
            <a:r>
              <a:rPr lang="ru-RU" sz="2200" dirty="0" smtClean="0">
                <a:latin typeface="Liberation Serif"/>
              </a:rPr>
              <a:t>МБОУ СШ № 156 г. Красноярск</a:t>
            </a:r>
            <a:endParaRPr lang="ru-RU" sz="2200" dirty="0">
              <a:latin typeface="Liberation Serif"/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545832" y="4619590"/>
            <a:ext cx="10646168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/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Очень удобный ресурс, не только для домашней, но и для классной работы, для проведения контрольных, самостоятельных. Рутинная проверка тетрадей ушла в прошлое. Можно отследить ошибки, поработать потом в классе над ними — как со всем классом, так и индивидуально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Плюсы: 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ru-RU" sz="19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ет тетрадей для проверки; 2. Масса свободного времени для самореализации 3. Даже если ученик заболел, уехал на соревнования — нет отставания в учёбе, ведь можно дать тему и к ней тренировочные тесты и домашнюю работу. Спасибо огромное за 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288000">
              <a:lnSpc>
                <a:spcPct val="9000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1671655" y="4551824"/>
            <a:ext cx="8805245" cy="45719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98" y="1193961"/>
            <a:ext cx="1365810" cy="2048715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32" y="4081935"/>
            <a:ext cx="1443900" cy="2071440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6284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1354" y="1335190"/>
            <a:ext cx="4400646" cy="552281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5771" y="271011"/>
            <a:ext cx="11479306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 err="1" smtClean="0"/>
              <a:t>ЯКласс</a:t>
            </a:r>
            <a:r>
              <a:rPr lang="ru-RU" dirty="0"/>
              <a:t> — образовательный </a:t>
            </a:r>
            <a:r>
              <a:rPr lang="ru-RU" dirty="0" smtClean="0"/>
              <a:t>Интернет-ресурс </a:t>
            </a:r>
            <a:r>
              <a:rPr lang="ru-RU" dirty="0"/>
              <a:t>для школьников, учителей и родителей.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Сегодня </a:t>
            </a:r>
            <a:r>
              <a:rPr lang="ru-RU" dirty="0"/>
              <a:t>онлайн-площадкой пользуются 9 миллионов школьников из 40 тысяч школ России, Латвии, Армении, Австрии, Финляндии, Германии, Казахстана и Республики Беларусь.</a:t>
            </a:r>
          </a:p>
        </p:txBody>
      </p:sp>
      <p:sp>
        <p:nvSpPr>
          <p:cNvPr id="4" name="Блок-схема: процесс 3"/>
          <p:cNvSpPr/>
          <p:nvPr/>
        </p:nvSpPr>
        <p:spPr>
          <a:xfrm flipV="1">
            <a:off x="395545" y="3014493"/>
            <a:ext cx="7907768" cy="15813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1681086" y="3597159"/>
            <a:ext cx="7187005" cy="2713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	</a:t>
            </a:r>
            <a:r>
              <a:rPr lang="ru-RU" sz="4000" dirty="0" smtClean="0"/>
              <a:t>800 школ</a:t>
            </a:r>
          </a:p>
          <a:p>
            <a:pPr marL="0" indent="0">
              <a:buNone/>
            </a:pPr>
            <a:r>
              <a:rPr lang="ru-RU" sz="4000" dirty="0" smtClean="0"/>
              <a:t>	12000 учителей</a:t>
            </a:r>
          </a:p>
          <a:p>
            <a:pPr marL="0" indent="0">
              <a:buNone/>
            </a:pPr>
            <a:r>
              <a:rPr lang="ru-RU" sz="4000" dirty="0" smtClean="0"/>
              <a:t>	160000 </a:t>
            </a:r>
            <a:r>
              <a:rPr lang="ru-RU" sz="4000" dirty="0"/>
              <a:t>учащихся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732" y="4339333"/>
            <a:ext cx="1735442" cy="1735442"/>
          </a:xfrm>
          <a:prstGeom prst="rect">
            <a:avLst/>
          </a:prstGeom>
        </p:spPr>
      </p:pic>
      <p:sp>
        <p:nvSpPr>
          <p:cNvPr id="10" name="Блок-схема: процесс 9"/>
          <p:cNvSpPr/>
          <p:nvPr/>
        </p:nvSpPr>
        <p:spPr>
          <a:xfrm flipV="1">
            <a:off x="2638516" y="4622349"/>
            <a:ext cx="2289280" cy="16823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Блок-схема: процесс 10"/>
          <p:cNvSpPr/>
          <p:nvPr/>
        </p:nvSpPr>
        <p:spPr>
          <a:xfrm flipV="1">
            <a:off x="2638515" y="5316002"/>
            <a:ext cx="3421829" cy="16512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Блок-схема: процесс 11"/>
          <p:cNvSpPr/>
          <p:nvPr/>
        </p:nvSpPr>
        <p:spPr>
          <a:xfrm flipV="1">
            <a:off x="2638515" y="6074775"/>
            <a:ext cx="3852136" cy="15939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34182" y="3210202"/>
            <a:ext cx="77691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Красноярском крае и Республике Хакасии</a:t>
            </a:r>
          </a:p>
        </p:txBody>
      </p:sp>
    </p:spTree>
    <p:extLst>
      <p:ext uri="{BB962C8B-B14F-4D97-AF65-F5344CB8AC3E}">
        <p14:creationId xmlns:p14="http://schemas.microsoft.com/office/powerpoint/2010/main" val="2949676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696" y="116862"/>
            <a:ext cx="1242038" cy="124203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83" y="644424"/>
            <a:ext cx="1394443" cy="208401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1720125" y="384027"/>
            <a:ext cx="9556059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Liberation Serif"/>
              </a:rPr>
              <a:t>Давыдова Дарья </a:t>
            </a:r>
            <a:r>
              <a:rPr lang="ru-RU" sz="2200" dirty="0" smtClean="0">
                <a:solidFill>
                  <a:srgbClr val="000000"/>
                </a:solidFill>
                <a:latin typeface="Liberation Serif"/>
              </a:rPr>
              <a:t>Александровна - учитель </a:t>
            </a:r>
            <a:r>
              <a:rPr lang="ru-RU" sz="2200" dirty="0">
                <a:solidFill>
                  <a:srgbClr val="000000"/>
                </a:solidFill>
                <a:latin typeface="Liberation Serif"/>
              </a:rPr>
              <a:t>английского языка </a:t>
            </a:r>
            <a:endParaRPr lang="en-US" sz="2200" dirty="0" smtClean="0">
              <a:solidFill>
                <a:srgbClr val="000000"/>
              </a:solidFill>
              <a:latin typeface="Liberation Serif"/>
            </a:endParaRPr>
          </a:p>
          <a:p>
            <a:r>
              <a:rPr lang="ru-RU" sz="2200" dirty="0" smtClean="0">
                <a:solidFill>
                  <a:srgbClr val="000000"/>
                </a:solidFill>
                <a:latin typeface="Liberation Serif"/>
              </a:rPr>
              <a:t>МАОУ </a:t>
            </a:r>
            <a:r>
              <a:rPr lang="ru-RU" sz="2200" dirty="0">
                <a:solidFill>
                  <a:srgbClr val="000000"/>
                </a:solidFill>
                <a:latin typeface="Liberation Serif"/>
              </a:rPr>
              <a:t>СШ </a:t>
            </a:r>
            <a:r>
              <a:rPr lang="ru-RU" sz="2200" dirty="0" smtClean="0">
                <a:solidFill>
                  <a:srgbClr val="000000"/>
                </a:solidFill>
                <a:latin typeface="Liberation Serif"/>
              </a:rPr>
              <a:t>№ 151 </a:t>
            </a:r>
            <a:r>
              <a:rPr lang="ru-RU" sz="2200" dirty="0">
                <a:solidFill>
                  <a:srgbClr val="000000"/>
                </a:solidFill>
                <a:latin typeface="Liberation Serif"/>
              </a:rPr>
              <a:t>г. Красноярск</a:t>
            </a:r>
            <a:endParaRPr lang="ru-RU" sz="2200" dirty="0"/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1821396" y="1117711"/>
            <a:ext cx="8805245" cy="45719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536185" y="1123377"/>
            <a:ext cx="1055454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/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«Использование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ЯКласс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позволяет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решать сразу несколько задач: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28800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очень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быстрое составление и автоматическая проверка  работ, освобождает большое количество времени, которое раньше уходило на проверку домашних заданий;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288000">
              <a:buFont typeface="Arial" panose="020B0604020202020204" pitchFamily="34" charset="0"/>
              <a:buChar char="•"/>
            </a:pP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есть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возможность скорректировать ход урока и восполнить пробелы в знании у обучающихся, посмотрев и проанализировав типичные ошибки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заранее;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000" indent="288000">
              <a:buFont typeface="Arial" panose="020B0604020202020204" pitchFamily="34" charset="0"/>
              <a:buChar char="•"/>
            </a:pPr>
            <a:r>
              <a:rPr lang="ru-RU" sz="19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уроках позволяет выстраивать индивидуальную программу обучения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.»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671655" y="3462126"/>
            <a:ext cx="10520345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latin typeface="Liberation Serif"/>
              </a:rPr>
              <a:t>Бондаренко Светлана </a:t>
            </a:r>
            <a:r>
              <a:rPr lang="ru-RU" sz="2200" dirty="0" smtClean="0">
                <a:latin typeface="Liberation Serif"/>
              </a:rPr>
              <a:t>Васильевна - </a:t>
            </a:r>
            <a:r>
              <a:rPr lang="ru-RU" sz="2200" dirty="0">
                <a:latin typeface="Liberation Serif"/>
              </a:rPr>
              <a:t>учитель математики высшей категории</a:t>
            </a:r>
          </a:p>
          <a:p>
            <a:r>
              <a:rPr lang="ru-RU" sz="2200" dirty="0" smtClean="0">
                <a:latin typeface="Liberation Serif"/>
              </a:rPr>
              <a:t>КГБОУ </a:t>
            </a:r>
            <a:r>
              <a:rPr lang="ru-RU" sz="2200" dirty="0">
                <a:latin typeface="Liberation Serif"/>
              </a:rPr>
              <a:t>«</a:t>
            </a:r>
            <a:r>
              <a:rPr lang="ru-RU" sz="2200" dirty="0" err="1">
                <a:latin typeface="Liberation Serif"/>
              </a:rPr>
              <a:t>Железногорская</a:t>
            </a:r>
            <a:r>
              <a:rPr lang="ru-RU" sz="2200" dirty="0">
                <a:latin typeface="Liberation Serif"/>
              </a:rPr>
              <a:t> школа </a:t>
            </a:r>
            <a:r>
              <a:rPr lang="ru-RU" sz="2200" dirty="0" smtClean="0">
                <a:latin typeface="Liberation Serif"/>
              </a:rPr>
              <a:t>№ 1» г. Железногорск</a:t>
            </a:r>
            <a:endParaRPr lang="ru-RU" sz="2200" dirty="0">
              <a:latin typeface="Liberation Serif"/>
            </a:endParaRPr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540" y="3946432"/>
            <a:ext cx="1462839" cy="178502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sp>
        <p:nvSpPr>
          <p:cNvPr id="18" name="Прямоугольник 17"/>
          <p:cNvSpPr/>
          <p:nvPr/>
        </p:nvSpPr>
        <p:spPr>
          <a:xfrm>
            <a:off x="1647103" y="4282571"/>
            <a:ext cx="10344449" cy="23452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88000"/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«На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уроках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я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через экран телевизора транслировала детям теорию, конспектировали в тетради, совмещая подачу материала в учебнике и на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ЯКлассе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. Выборочно </a:t>
            </a:r>
            <a:r>
              <a:rPr lang="ru-RU" sz="19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прорешивали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 последующие задания.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Это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позволило разнообразить учебный процесс, отрабатывать алгоритмы выполнения заданий разного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уровня</a:t>
            </a:r>
            <a:r>
              <a:rPr lang="en-US" sz="1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и</a:t>
            </a:r>
            <a:r>
              <a:rPr lang="en-US" sz="1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проводить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мониторинг результатов учащихся по 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темам. </a:t>
            </a:r>
          </a:p>
          <a:p>
            <a:pPr indent="288000"/>
            <a:r>
              <a:rPr lang="ru-RU" sz="190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ЯКласс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sz="1900" dirty="0">
                <a:solidFill>
                  <a:srgbClr val="000000"/>
                </a:solidFill>
                <a:latin typeface="Times New Roman" panose="02020603050405020304" pitchFamily="18" charset="0"/>
              </a:rPr>
              <a:t>- сверхудобная, грамотно организованная, доступная и понятная всем образовательная платформа, которая в данной непростой ситуации позволила нам эффективно работать</a:t>
            </a:r>
            <a:r>
              <a:rPr lang="ru-RU" sz="19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.»</a:t>
            </a:r>
            <a:endParaRPr lang="ru-RU" sz="1900" dirty="0"/>
          </a:p>
          <a:p>
            <a:pPr indent="288000">
              <a:lnSpc>
                <a:spcPct val="90000"/>
              </a:lnSpc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1821395" y="4236852"/>
            <a:ext cx="8805245" cy="45719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5887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8" y="2638837"/>
            <a:ext cx="1966697" cy="98334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850" y="3758455"/>
            <a:ext cx="994286" cy="99428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637369" y="1644551"/>
            <a:ext cx="92418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/>
              <a:t>YAKLASS.RU</a:t>
            </a:r>
          </a:p>
          <a:p>
            <a:endParaRPr lang="ru-RU" sz="3600" b="1" dirty="0"/>
          </a:p>
          <a:p>
            <a:r>
              <a:rPr lang="ru-RU" sz="3600" b="1" dirty="0" err="1"/>
              <a:t>Вконтакте</a:t>
            </a:r>
            <a:r>
              <a:rPr lang="ru-RU" sz="3600" b="1" dirty="0"/>
              <a:t>: </a:t>
            </a:r>
            <a:r>
              <a:rPr lang="en-US" sz="3600" b="1" dirty="0" smtClean="0"/>
              <a:t>vk.com/</a:t>
            </a:r>
            <a:r>
              <a:rPr lang="en-US" sz="3600" b="1" dirty="0" err="1" smtClean="0"/>
              <a:t>yaklass_krsk</a:t>
            </a:r>
            <a:endParaRPr lang="en-US" sz="3600" b="1" dirty="0" smtClean="0"/>
          </a:p>
          <a:p>
            <a:endParaRPr lang="ru-RU" sz="3600" b="1" dirty="0"/>
          </a:p>
          <a:p>
            <a:r>
              <a:rPr lang="en-US" sz="3600" b="1" smtClean="0"/>
              <a:t>Instagam</a:t>
            </a:r>
            <a:r>
              <a:rPr lang="ru-RU" sz="3600" b="1" dirty="0"/>
              <a:t>: </a:t>
            </a:r>
            <a:r>
              <a:rPr lang="en-US" sz="3600" b="1" dirty="0"/>
              <a:t>www.instagram.com/yaklass_krsk</a:t>
            </a:r>
            <a:endParaRPr lang="ru-RU" sz="36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7369" y="1285319"/>
            <a:ext cx="1217249" cy="1217249"/>
          </a:xfrm>
          <a:prstGeom prst="rect">
            <a:avLst/>
          </a:prstGeom>
        </p:spPr>
      </p:pic>
      <p:sp>
        <p:nvSpPr>
          <p:cNvPr id="8" name="Блок-схема: процесс 7"/>
          <p:cNvSpPr/>
          <p:nvPr/>
        </p:nvSpPr>
        <p:spPr>
          <a:xfrm>
            <a:off x="119581" y="5093245"/>
            <a:ext cx="8805245" cy="45719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77845" y="5230829"/>
            <a:ext cx="9362948" cy="126188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/>
              <a:t>Региональный представитель Кузнецов Евгений Петрович </a:t>
            </a:r>
          </a:p>
          <a:p>
            <a:r>
              <a:rPr lang="ru-RU" sz="2400" b="1" dirty="0"/>
              <a:t>+7 (902) </a:t>
            </a:r>
            <a:r>
              <a:rPr lang="ru-RU" sz="2400" b="1" dirty="0" smtClean="0"/>
              <a:t>982-93-38</a:t>
            </a:r>
            <a:r>
              <a:rPr lang="en-US" sz="2400" b="1" dirty="0" smtClean="0"/>
              <a:t>                                         </a:t>
            </a:r>
          </a:p>
          <a:p>
            <a:r>
              <a:rPr lang="en-US" sz="2400" b="1" dirty="0" smtClean="0"/>
              <a:t>yaklass.krsk@mail.ru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94327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26901" y="897972"/>
            <a:ext cx="8133509" cy="2176643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 значимый ресурс по версии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Минкомсвязи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Рекомендуемая платформа для дистанционного обучения по версии ЮНЕСКО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ресурс по версии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Минпросвещения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РФ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ТОП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EdTech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-проектов </a:t>
            </a:r>
            <a:endParaRPr lang="en-US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4-й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среди образовательных ресурсов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мира по версии </a:t>
            </a:r>
            <a:r>
              <a:rPr lang="en-US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SimilarWeb</a:t>
            </a:r>
            <a:endPara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 ТОП-50 амбициозных российских </a:t>
            </a:r>
            <a:r>
              <a:rPr lang="ru-RU"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стартапов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 версии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Российской газеты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2738" y="3694244"/>
            <a:ext cx="2324879" cy="232487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7242" y="2546118"/>
            <a:ext cx="2044738" cy="46219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90" y="660822"/>
            <a:ext cx="1649918" cy="30384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5909" y="918591"/>
            <a:ext cx="2094280" cy="78535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090" y="1107945"/>
            <a:ext cx="1028284" cy="69808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2015" y="1648711"/>
            <a:ext cx="1363894" cy="1363894"/>
          </a:xfrm>
          <a:prstGeom prst="rect">
            <a:avLst/>
          </a:prstGeom>
        </p:spPr>
      </p:pic>
      <p:sp>
        <p:nvSpPr>
          <p:cNvPr id="20" name="Блок-схема: процесс 19"/>
          <p:cNvSpPr/>
          <p:nvPr/>
        </p:nvSpPr>
        <p:spPr>
          <a:xfrm flipV="1">
            <a:off x="276107" y="3086487"/>
            <a:ext cx="7907768" cy="15813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2703355" y="3201388"/>
            <a:ext cx="30251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smtClean="0"/>
              <a:t>Наши партнеры</a:t>
            </a:r>
            <a:endParaRPr lang="ru-RU" sz="3200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2731439" y="179589"/>
            <a:ext cx="2997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 smtClean="0"/>
              <a:t>ЯКласс</a:t>
            </a:r>
            <a:r>
              <a:rPr lang="ru-RU" sz="3200" b="1" dirty="0" smtClean="0"/>
              <a:t> признан</a:t>
            </a:r>
            <a:endParaRPr lang="ru-RU" sz="3200" b="1" dirty="0"/>
          </a:p>
        </p:txBody>
      </p:sp>
      <p:sp>
        <p:nvSpPr>
          <p:cNvPr id="24" name="Блок-схема: процесс 23"/>
          <p:cNvSpPr/>
          <p:nvPr/>
        </p:nvSpPr>
        <p:spPr>
          <a:xfrm flipV="1">
            <a:off x="276107" y="42059"/>
            <a:ext cx="7907768" cy="15813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Блок-схема: процесс 24"/>
          <p:cNvSpPr/>
          <p:nvPr/>
        </p:nvSpPr>
        <p:spPr>
          <a:xfrm flipV="1">
            <a:off x="276107" y="754428"/>
            <a:ext cx="7907768" cy="15813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6" name="Блок-схема: процесс 25"/>
          <p:cNvSpPr/>
          <p:nvPr/>
        </p:nvSpPr>
        <p:spPr>
          <a:xfrm flipV="1">
            <a:off x="336377" y="3788183"/>
            <a:ext cx="7907768" cy="15813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7" name="Рисунок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834" y="4127142"/>
            <a:ext cx="2327936" cy="1163968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4272" y="5363202"/>
            <a:ext cx="2659839" cy="1840609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12" y="4630709"/>
            <a:ext cx="1388414" cy="1388414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562" y="4280366"/>
            <a:ext cx="1847850" cy="352425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0004" y="4273213"/>
            <a:ext cx="1703871" cy="489011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5974" y="1559903"/>
            <a:ext cx="1632314" cy="834249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0147" y="4934489"/>
            <a:ext cx="1314102" cy="937324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379" y="4010111"/>
            <a:ext cx="1968143" cy="48219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1690" y="5140261"/>
            <a:ext cx="1477213" cy="434027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910" y="5047507"/>
            <a:ext cx="1387180" cy="35020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996" y="4587163"/>
            <a:ext cx="901103" cy="878538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2472" y="6098457"/>
            <a:ext cx="1905000" cy="533400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025" y="6216140"/>
            <a:ext cx="1174912" cy="33309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356" y="5556055"/>
            <a:ext cx="1362127" cy="116082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40" y="4052124"/>
            <a:ext cx="896747" cy="937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8245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4825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3611" y="-33852"/>
            <a:ext cx="12188389" cy="6857999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485439" y="1342202"/>
            <a:ext cx="8256738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Блок-схема: процесс 9"/>
          <p:cNvSpPr/>
          <p:nvPr/>
        </p:nvSpPr>
        <p:spPr>
          <a:xfrm>
            <a:off x="485438" y="2078463"/>
            <a:ext cx="8256738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485439" y="2814724"/>
            <a:ext cx="8237456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2" name="Блок-схема: процесс 11"/>
          <p:cNvSpPr/>
          <p:nvPr/>
        </p:nvSpPr>
        <p:spPr>
          <a:xfrm>
            <a:off x="485438" y="3575017"/>
            <a:ext cx="8237456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485438" y="4322375"/>
            <a:ext cx="8237456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Блок-схема: процесс 13"/>
          <p:cNvSpPr/>
          <p:nvPr/>
        </p:nvSpPr>
        <p:spPr>
          <a:xfrm>
            <a:off x="504720" y="5069733"/>
            <a:ext cx="8237456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5" name="Блок-схема: процесс 14"/>
          <p:cNvSpPr/>
          <p:nvPr/>
        </p:nvSpPr>
        <p:spPr>
          <a:xfrm>
            <a:off x="504720" y="5849921"/>
            <a:ext cx="8237456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Блок-схема: процесс 6"/>
          <p:cNvSpPr/>
          <p:nvPr/>
        </p:nvSpPr>
        <p:spPr>
          <a:xfrm>
            <a:off x="485439" y="380615"/>
            <a:ext cx="7641942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4530" y="271692"/>
            <a:ext cx="10515600" cy="991441"/>
          </a:xfrm>
        </p:spPr>
        <p:txBody>
          <a:bodyPr/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сегодняшний день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ЯКласс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5438" y="1342202"/>
            <a:ext cx="8056983" cy="4772624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 1, 6 трлн. заданий по предметам с 1 по 11 классы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 Теория </a:t>
            </a:r>
            <a:r>
              <a:rPr lang="ru-RU" sz="2400" dirty="0"/>
              <a:t>по 16 основным школьным </a:t>
            </a:r>
            <a:r>
              <a:rPr lang="ru-RU" sz="2400" dirty="0" smtClean="0"/>
              <a:t>предметам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dirty="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dirty="0" smtClean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5332" y="5247367"/>
            <a:ext cx="1576780" cy="1576780"/>
          </a:xfrm>
          <a:prstGeom prst="rect">
            <a:avLst/>
          </a:prstGeom>
        </p:spPr>
      </p:pic>
      <p:sp>
        <p:nvSpPr>
          <p:cNvPr id="8" name="Блок-схема: процесс 7"/>
          <p:cNvSpPr/>
          <p:nvPr/>
        </p:nvSpPr>
        <p:spPr>
          <a:xfrm flipV="1">
            <a:off x="485439" y="1104995"/>
            <a:ext cx="7907768" cy="15813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85437" y="2776223"/>
            <a:ext cx="589494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 Шаги </a:t>
            </a:r>
            <a:r>
              <a:rPr lang="ru-RU" sz="2400" dirty="0"/>
              <a:t>решения - тренажер для учащегося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434832" y="5836166"/>
            <a:ext cx="516147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 1500 </a:t>
            </a:r>
            <a:r>
              <a:rPr lang="ru-RU" sz="2400" dirty="0" err="1"/>
              <a:t>видеоуроков</a:t>
            </a:r>
            <a:r>
              <a:rPr lang="ru-RU" sz="2400" dirty="0"/>
              <a:t> от </a:t>
            </a:r>
            <a:r>
              <a:rPr lang="ru-RU" sz="2400" dirty="0" err="1"/>
              <a:t>ИнтернетУрок</a:t>
            </a:r>
            <a:endParaRPr lang="ru-RU" sz="2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504720" y="4297027"/>
            <a:ext cx="422859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 Подготовка </a:t>
            </a:r>
            <a:r>
              <a:rPr lang="ru-RU" sz="2400" dirty="0"/>
              <a:t>к ВПР, ОГЭ и ЕГЭ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485437" y="4992254"/>
            <a:ext cx="80569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 Создание </a:t>
            </a:r>
            <a:r>
              <a:rPr lang="ru-RU" sz="2400" dirty="0"/>
              <a:t>проверочных работ учителей с автопроверкой и статистикой 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485437" y="3536734"/>
            <a:ext cx="4953536" cy="5890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400" dirty="0" smtClean="0"/>
              <a:t> Интеграция </a:t>
            </a:r>
            <a:r>
              <a:rPr lang="ru-RU" sz="2400" dirty="0"/>
              <a:t>с </a:t>
            </a:r>
            <a:r>
              <a:rPr lang="ru-RU" sz="2400" dirty="0" err="1" smtClean="0"/>
              <a:t>ЭлЖур</a:t>
            </a:r>
            <a:r>
              <a:rPr lang="ru-RU" sz="2400" dirty="0"/>
              <a:t>,</a:t>
            </a:r>
            <a:r>
              <a:rPr lang="ru-RU" sz="2400" dirty="0" smtClean="0"/>
              <a:t> </a:t>
            </a:r>
            <a:r>
              <a:rPr lang="ru-RU" sz="2400" dirty="0" err="1" smtClean="0"/>
              <a:t>Дневник.ру</a:t>
            </a:r>
            <a:r>
              <a:rPr lang="ru-RU" sz="2400" dirty="0" smtClean="0"/>
              <a:t> </a:t>
            </a: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10619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процесс 8"/>
          <p:cNvSpPr/>
          <p:nvPr/>
        </p:nvSpPr>
        <p:spPr>
          <a:xfrm>
            <a:off x="270875" y="4986699"/>
            <a:ext cx="5861574" cy="1166324"/>
          </a:xfrm>
          <a:prstGeom prst="flowChartProcess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 flipV="1">
            <a:off x="399966" y="4854735"/>
            <a:ext cx="5861574" cy="1135094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4767" y="1549101"/>
            <a:ext cx="11479082" cy="242047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/>
              <a:t>К</a:t>
            </a:r>
            <a:r>
              <a:rPr lang="ru-RU" dirty="0" smtClean="0"/>
              <a:t>аждое </a:t>
            </a:r>
            <a:r>
              <a:rPr lang="ru-RU" dirty="0"/>
              <a:t>задание и тест имеют множество вариантов с разными условиями (</a:t>
            </a:r>
            <a:r>
              <a:rPr lang="ru-RU" b="1" dirty="0"/>
              <a:t>50 и более вариантов каждого задания</a:t>
            </a:r>
            <a:r>
              <a:rPr lang="ru-RU" dirty="0"/>
              <a:t>). </a:t>
            </a: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Ответы </a:t>
            </a:r>
            <a:r>
              <a:rPr lang="ru-RU" dirty="0"/>
              <a:t>на такие задания невозможно списать ни в Интернете, ни у соседа по парте, ни с ГДЗ.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14530" y="271692"/>
            <a:ext cx="10515600" cy="99144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системы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Блок-схема: процесс 5"/>
          <p:cNvSpPr/>
          <p:nvPr/>
        </p:nvSpPr>
        <p:spPr>
          <a:xfrm flipV="1">
            <a:off x="485439" y="1104995"/>
            <a:ext cx="7907768" cy="158138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485439" y="4914450"/>
            <a:ext cx="584762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Каждому учащемуся выпадает случайный вариант задания. </a:t>
            </a:r>
            <a:r>
              <a:rPr lang="ru-RU" sz="20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Таким </a:t>
            </a:r>
            <a:r>
              <a:rPr lang="ru-RU" sz="2000" dirty="0">
                <a:solidFill>
                  <a:schemeClr val="tx1">
                    <a:lumMod val="95000"/>
                    <a:lumOff val="5000"/>
                  </a:schemeClr>
                </a:solidFill>
                <a:latin typeface="Open Sans"/>
              </a:rPr>
              <a:t>образом, каждый учащийся решает свой вариант.</a:t>
            </a:r>
            <a:endParaRPr lang="ru-RU" sz="2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860" y="3557696"/>
            <a:ext cx="4780989" cy="30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481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5459" y="1030635"/>
            <a:ext cx="8433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 flipV="1">
            <a:off x="322085" y="204542"/>
            <a:ext cx="9403050" cy="741647"/>
          </a:xfrm>
          <a:prstGeom prst="flowChartProcess">
            <a:avLst/>
          </a:prstGeom>
          <a:solidFill>
            <a:schemeClr val="accent6">
              <a:lumMod val="20000"/>
              <a:lumOff val="80000"/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95999" y="184801"/>
            <a:ext cx="3474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ученика</a:t>
            </a:r>
            <a:endParaRPr lang="ru-RU" sz="4000" b="1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70" y="4634854"/>
            <a:ext cx="2095130" cy="2095130"/>
          </a:xfrm>
          <a:prstGeom prst="rect">
            <a:avLst/>
          </a:prstGeom>
        </p:spPr>
      </p:pic>
      <p:sp>
        <p:nvSpPr>
          <p:cNvPr id="11" name="Блок-схема: процесс 10"/>
          <p:cNvSpPr/>
          <p:nvPr/>
        </p:nvSpPr>
        <p:spPr>
          <a:xfrm>
            <a:off x="362774" y="1980579"/>
            <a:ext cx="10351841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22085" y="1130659"/>
            <a:ext cx="10938452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362776" y="4527600"/>
            <a:ext cx="7772805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9200" y="3298294"/>
            <a:ext cx="6677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387509" y="3726343"/>
            <a:ext cx="8232367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387509" y="2879842"/>
            <a:ext cx="9744071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371202" y="2512877"/>
            <a:ext cx="9193200" cy="59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Повторение «западающих» тем по любому предмету и классу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387509" y="4173985"/>
            <a:ext cx="9193200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к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ВПР, ОГЭ, ЕГЭ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336349" y="1599792"/>
            <a:ext cx="10674778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баллов, соревнование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одноклассниками 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учащимися школы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47490" y="766263"/>
            <a:ext cx="11081489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Бесконечная тренировка навыков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предметам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получение новых знаний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62776" y="5370998"/>
            <a:ext cx="7383648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29200" y="5039932"/>
            <a:ext cx="9193200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Участие в конкурсах и Олимпиадах, получая призы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7" name="Объект 2"/>
          <p:cNvSpPr txBox="1">
            <a:spLocks/>
          </p:cNvSpPr>
          <p:nvPr/>
        </p:nvSpPr>
        <p:spPr>
          <a:xfrm>
            <a:off x="429200" y="3394059"/>
            <a:ext cx="9193200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мотивации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учебе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3816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5352" y="-28690"/>
            <a:ext cx="11771684" cy="6886690"/>
          </a:xfrm>
          <a:prstGeom prst="rect">
            <a:avLst/>
          </a:prstGeom>
        </p:spPr>
      </p:pic>
      <p:sp>
        <p:nvSpPr>
          <p:cNvPr id="15" name="Прямоугольник 14"/>
          <p:cNvSpPr/>
          <p:nvPr/>
        </p:nvSpPr>
        <p:spPr>
          <a:xfrm>
            <a:off x="-636" y="-26006"/>
            <a:ext cx="6004131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942579" y="524060"/>
            <a:ext cx="4598125" cy="741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335844" y="586921"/>
            <a:ext cx="4204860" cy="615558"/>
          </a:xfrm>
        </p:spPr>
        <p:txBody>
          <a:bodyPr>
            <a:noAutofit/>
          </a:bodyPr>
          <a:lstStyle/>
          <a:p>
            <a:r>
              <a:rPr lang="ru-RU" b="1" dirty="0" smtClean="0"/>
              <a:t>Шаги решения</a:t>
            </a:r>
            <a:endParaRPr lang="ru-RU" b="1" dirty="0"/>
          </a:p>
        </p:txBody>
      </p:sp>
      <p:sp>
        <p:nvSpPr>
          <p:cNvPr id="17" name="Блок-схема: процесс 16"/>
          <p:cNvSpPr/>
          <p:nvPr/>
        </p:nvSpPr>
        <p:spPr>
          <a:xfrm flipV="1">
            <a:off x="937870" y="1456995"/>
            <a:ext cx="4555252" cy="250055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942579" y="2105072"/>
            <a:ext cx="4598125" cy="8545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1005094" y="3611288"/>
            <a:ext cx="4598125" cy="741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1005094" y="5117193"/>
            <a:ext cx="4598125" cy="8098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937871" y="2036779"/>
            <a:ext cx="4602834" cy="19451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Мотивация ученика в виде набранных баллов</a:t>
            </a:r>
          </a:p>
          <a:p>
            <a:pPr algn="ctr"/>
            <a:endParaRPr lang="ru-RU" sz="2800" dirty="0"/>
          </a:p>
          <a:p>
            <a:pPr algn="ctr">
              <a:lnSpc>
                <a:spcPct val="130000"/>
              </a:lnSpc>
            </a:pPr>
            <a:endParaRPr lang="ru-RU" sz="2800" dirty="0"/>
          </a:p>
        </p:txBody>
      </p:sp>
      <p:sp>
        <p:nvSpPr>
          <p:cNvPr id="27" name="Прямоугольник 26"/>
          <p:cNvSpPr/>
          <p:nvPr/>
        </p:nvSpPr>
        <p:spPr>
          <a:xfrm>
            <a:off x="-99092" y="5025259"/>
            <a:ext cx="68064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/>
              <a:t>Обучение на собственных </a:t>
            </a:r>
          </a:p>
          <a:p>
            <a:pPr algn="ctr"/>
            <a:r>
              <a:rPr lang="ru-RU" sz="2800" dirty="0"/>
              <a:t>ошибках 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03495" y="5979366"/>
            <a:ext cx="4381476" cy="87863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 27"/>
          <p:cNvSpPr/>
          <p:nvPr/>
        </p:nvSpPr>
        <p:spPr>
          <a:xfrm>
            <a:off x="1066146" y="3684082"/>
            <a:ext cx="44745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/>
              <a:t>Теория и алгоритм решения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03495" y="-28690"/>
            <a:ext cx="6380550" cy="6541069"/>
          </a:xfrm>
          <a:prstGeom prst="rect">
            <a:avLst/>
          </a:prstGeom>
        </p:spPr>
      </p:pic>
      <p:sp>
        <p:nvSpPr>
          <p:cNvPr id="30" name="Равнобедренный треугольник 29"/>
          <p:cNvSpPr/>
          <p:nvPr/>
        </p:nvSpPr>
        <p:spPr>
          <a:xfrm rot="10800000">
            <a:off x="2661299" y="3129622"/>
            <a:ext cx="1267098" cy="36576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Равнобедренный треугольник 31"/>
          <p:cNvSpPr/>
          <p:nvPr/>
        </p:nvSpPr>
        <p:spPr>
          <a:xfrm rot="10800000">
            <a:off x="2661298" y="4585803"/>
            <a:ext cx="1267098" cy="365760"/>
          </a:xfrm>
          <a:prstGeom prst="triangl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300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394" y="-6641"/>
            <a:ext cx="12226394" cy="687938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-34394" y="-6641"/>
            <a:ext cx="12226394" cy="6858000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процесс 4"/>
          <p:cNvSpPr/>
          <p:nvPr/>
        </p:nvSpPr>
        <p:spPr>
          <a:xfrm flipV="1">
            <a:off x="6087622" y="1372671"/>
            <a:ext cx="5866071" cy="220220"/>
          </a:xfrm>
          <a:prstGeom prst="flowChartProcess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6087622" y="427126"/>
            <a:ext cx="5831220" cy="7412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5819" y="489986"/>
            <a:ext cx="5896181" cy="615558"/>
          </a:xfrm>
        </p:spPr>
        <p:txBody>
          <a:bodyPr>
            <a:noAutofit/>
          </a:bodyPr>
          <a:lstStyle/>
          <a:p>
            <a:r>
              <a:rPr lang="ru-RU" sz="4000" b="1" dirty="0" smtClean="0"/>
              <a:t>Подготовка к экзаменам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6076127" y="2237648"/>
            <a:ext cx="1729484" cy="2054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162692" y="2243661"/>
            <a:ext cx="1729484" cy="2054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10212714" y="2251142"/>
            <a:ext cx="1729484" cy="20546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09521" y="2259611"/>
            <a:ext cx="1466994" cy="201216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55002" y="2292071"/>
            <a:ext cx="1540962" cy="200018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1589" y="2251142"/>
            <a:ext cx="1650609" cy="206835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75664" y="1641018"/>
            <a:ext cx="5358247" cy="665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/>
          <p:cNvSpPr/>
          <p:nvPr/>
        </p:nvSpPr>
        <p:spPr>
          <a:xfrm>
            <a:off x="490074" y="2889932"/>
            <a:ext cx="5358247" cy="665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475663" y="4204665"/>
            <a:ext cx="5358247" cy="6659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532758" y="1547019"/>
            <a:ext cx="555486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800" dirty="0" smtClean="0"/>
              <a:t>Решение вариантов по заданиям</a:t>
            </a:r>
            <a:endParaRPr lang="en-US" sz="2800" dirty="0" smtClean="0"/>
          </a:p>
          <a:p>
            <a:pPr>
              <a:lnSpc>
                <a:spcPct val="150000"/>
              </a:lnSpc>
            </a:pP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/>
              <a:t>Симуляция </a:t>
            </a:r>
            <a:r>
              <a:rPr lang="ru-RU" sz="2800" dirty="0" smtClean="0"/>
              <a:t>экзамена</a:t>
            </a:r>
            <a:endParaRPr lang="en-US" sz="2800" dirty="0" smtClean="0"/>
          </a:p>
          <a:p>
            <a:pPr>
              <a:lnSpc>
                <a:spcPct val="150000"/>
              </a:lnSpc>
            </a:pPr>
            <a:endParaRPr lang="ru-RU" sz="2800" dirty="0" smtClean="0"/>
          </a:p>
          <a:p>
            <a:pPr>
              <a:lnSpc>
                <a:spcPct val="150000"/>
              </a:lnSpc>
            </a:pPr>
            <a:r>
              <a:rPr lang="ru-RU" sz="2800" dirty="0" smtClean="0"/>
              <a:t>Зарабатывание баллов</a:t>
            </a:r>
            <a:endParaRPr lang="ru-RU" sz="2800" dirty="0"/>
          </a:p>
          <a:p>
            <a:pPr algn="ctr">
              <a:lnSpc>
                <a:spcPct val="150000"/>
              </a:lnSpc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2986952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7701"/>
            <a:ext cx="12200709" cy="749304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12188389" cy="6857999"/>
          </a:xfrm>
          <a:prstGeom prst="rect">
            <a:avLst/>
          </a:prstGeom>
          <a:solidFill>
            <a:schemeClr val="tx1">
              <a:lumMod val="50000"/>
              <a:lumOff val="50000"/>
              <a:alpha val="30000"/>
            </a:schemeClr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645459" y="1030635"/>
            <a:ext cx="84339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" name="Блок-схема: процесс 9"/>
          <p:cNvSpPr/>
          <p:nvPr/>
        </p:nvSpPr>
        <p:spPr>
          <a:xfrm flipV="1">
            <a:off x="322086" y="305353"/>
            <a:ext cx="9403050" cy="741647"/>
          </a:xfrm>
          <a:prstGeom prst="flowChartProcess">
            <a:avLst/>
          </a:prstGeom>
          <a:solidFill>
            <a:schemeClr val="accent6">
              <a:lumMod val="20000"/>
              <a:lumOff val="80000"/>
              <a:alpha val="49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6096000" y="333982"/>
            <a:ext cx="34745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Для </a:t>
            </a:r>
            <a:r>
              <a:rPr lang="ru-RU" sz="4000" b="1" dirty="0"/>
              <a:t>учителя</a:t>
            </a:r>
          </a:p>
        </p:txBody>
      </p:sp>
      <p:sp>
        <p:nvSpPr>
          <p:cNvPr id="11" name="Блок-схема: процесс 10"/>
          <p:cNvSpPr/>
          <p:nvPr/>
        </p:nvSpPr>
        <p:spPr>
          <a:xfrm>
            <a:off x="348511" y="2306858"/>
            <a:ext cx="10402220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>
            <a:off x="362951" y="1423031"/>
            <a:ext cx="10387780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solidFill>
                  <a:schemeClr val="bg1">
                    <a:lumMod val="50000"/>
                  </a:schemeClr>
                </a:solidFill>
              </a:ln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322086" y="1976360"/>
            <a:ext cx="10682880" cy="591614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на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уроках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выбором заданий из готовой базы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endParaRPr lang="ru-RU" sz="2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Блок-схема: процесс 16"/>
          <p:cNvSpPr/>
          <p:nvPr/>
        </p:nvSpPr>
        <p:spPr>
          <a:xfrm>
            <a:off x="348511" y="4951064"/>
            <a:ext cx="10402219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9200" y="3298294"/>
            <a:ext cx="66770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19" name="Блок-схема: процесс 18"/>
          <p:cNvSpPr/>
          <p:nvPr/>
        </p:nvSpPr>
        <p:spPr>
          <a:xfrm>
            <a:off x="322085" y="4087719"/>
            <a:ext cx="10428645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/>
          </a:p>
        </p:txBody>
      </p:sp>
      <p:sp>
        <p:nvSpPr>
          <p:cNvPr id="20" name="Блок-схема: процесс 19"/>
          <p:cNvSpPr/>
          <p:nvPr/>
        </p:nvSpPr>
        <p:spPr>
          <a:xfrm>
            <a:off x="338393" y="3155678"/>
            <a:ext cx="10412338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/>
          </a:p>
        </p:txBody>
      </p:sp>
      <p:sp>
        <p:nvSpPr>
          <p:cNvPr id="21" name="Объект 2"/>
          <p:cNvSpPr txBox="1">
            <a:spLocks/>
          </p:cNvSpPr>
          <p:nvPr/>
        </p:nvSpPr>
        <p:spPr>
          <a:xfrm>
            <a:off x="322086" y="2823426"/>
            <a:ext cx="9193200" cy="5916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самостоятельных, контрольных и домашних работ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Объект 2"/>
          <p:cNvSpPr txBox="1">
            <a:spLocks/>
          </p:cNvSpPr>
          <p:nvPr/>
        </p:nvSpPr>
        <p:spPr>
          <a:xfrm>
            <a:off x="322086" y="3710938"/>
            <a:ext cx="10075948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Автоматическая проверка и оценка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3" name="Объект 2"/>
          <p:cNvSpPr txBox="1">
            <a:spLocks/>
          </p:cNvSpPr>
          <p:nvPr/>
        </p:nvSpPr>
        <p:spPr>
          <a:xfrm>
            <a:off x="322086" y="1051909"/>
            <a:ext cx="11209364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Отправка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заданий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всему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классу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 ребенку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5" name="Объект 2"/>
          <p:cNvSpPr txBox="1">
            <a:spLocks/>
          </p:cNvSpPr>
          <p:nvPr/>
        </p:nvSpPr>
        <p:spPr>
          <a:xfrm>
            <a:off x="368553" y="4617406"/>
            <a:ext cx="9669505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Статистика по предметам, классам и учащимся отдельно</a:t>
            </a:r>
            <a:endParaRPr lang="ru-RU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Блок-схема: процесс 25"/>
          <p:cNvSpPr/>
          <p:nvPr/>
        </p:nvSpPr>
        <p:spPr>
          <a:xfrm>
            <a:off x="352658" y="5862006"/>
            <a:ext cx="10398072" cy="645311"/>
          </a:xfrm>
          <a:prstGeom prst="flowChartProcess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sz="2800" dirty="0"/>
          </a:p>
        </p:txBody>
      </p:sp>
      <p:sp>
        <p:nvSpPr>
          <p:cNvPr id="28" name="Объект 2"/>
          <p:cNvSpPr txBox="1">
            <a:spLocks/>
          </p:cNvSpPr>
          <p:nvPr/>
        </p:nvSpPr>
        <p:spPr>
          <a:xfrm>
            <a:off x="407962" y="5538668"/>
            <a:ext cx="9193200" cy="3592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ru-RU" sz="2200" b="1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>
              <a:lnSpc>
                <a:spcPct val="107000"/>
              </a:lnSpc>
            </a:pPr>
            <a:r>
              <a:rPr lang="ru-RU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собственного предмета и заданий</a:t>
            </a:r>
            <a:endParaRPr lang="ru-RU" sz="24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ru-RU" sz="2200" dirty="0" smtClean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8070" y="4634854"/>
            <a:ext cx="2095130" cy="2095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63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968</TotalTime>
  <Words>816</Words>
  <Application>Microsoft Office PowerPoint</Application>
  <PresentationFormat>Широкоэкранный</PresentationFormat>
  <Paragraphs>175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Liberation Serif</vt:lpstr>
      <vt:lpstr>Open Sans</vt:lpstr>
      <vt:lpstr>Times New Roman</vt:lpstr>
      <vt:lpstr>Wingdings</vt:lpstr>
      <vt:lpstr>Тема Office</vt:lpstr>
      <vt:lpstr>Цифровой образовательный ресурс «ЯКласс» </vt:lpstr>
      <vt:lpstr>Презентация PowerPoint</vt:lpstr>
      <vt:lpstr>Презентация PowerPoint</vt:lpstr>
      <vt:lpstr>На сегодняшний день ЯКласс</vt:lpstr>
      <vt:lpstr>Презентация PowerPoint</vt:lpstr>
      <vt:lpstr>Презентация PowerPoint</vt:lpstr>
      <vt:lpstr>Шаги решения</vt:lpstr>
      <vt:lpstr>Подготовка к экзаменам</vt:lpstr>
      <vt:lpstr>Презентация PowerPoint</vt:lpstr>
      <vt:lpstr>Работа в классе</vt:lpstr>
      <vt:lpstr>Проверочные работы</vt:lpstr>
      <vt:lpstr>Курсы повышения квалификации</vt:lpstr>
      <vt:lpstr>Презентация PowerPoint</vt:lpstr>
      <vt:lpstr>Профиль ребенка</vt:lpstr>
      <vt:lpstr>Статистика успеваемости ребенка</vt:lpstr>
      <vt:lpstr>Успеваемость ребенка</vt:lpstr>
      <vt:lpstr>ТОПы как мотивация</vt:lpstr>
      <vt:lpstr>Дополнительные возможности</vt:lpstr>
      <vt:lpstr>Отзывы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E-Class</dc:creator>
  <cp:lastModifiedBy>E-Class</cp:lastModifiedBy>
  <cp:revision>71</cp:revision>
  <dcterms:created xsi:type="dcterms:W3CDTF">2020-09-16T07:02:10Z</dcterms:created>
  <dcterms:modified xsi:type="dcterms:W3CDTF">2020-09-18T10:29:25Z</dcterms:modified>
</cp:coreProperties>
</file>